
<file path=[Content_Types].xml><?xml version="1.0" encoding="utf-8"?>
<Types xmlns="http://schemas.openxmlformats.org/package/2006/content-types">
  <Override PartName="/ppt/slides/slide47.xml" ContentType="application/vnd.openxmlformats-officedocument.presentationml.slide+xml"/>
  <Override PartName="/ppt/slides/slide58.xml" ContentType="application/vnd.openxmlformats-officedocument.presentationml.slide+xml"/>
  <Override PartName="/ppt/slides/slide94.xml" ContentType="application/vnd.openxmlformats-officedocument.presentationml.slide+xml"/>
  <Override PartName="/ppt/notesSlides/notesSlide2.xml" ContentType="application/vnd.openxmlformats-officedocument.presentationml.notesSlide+xml"/>
  <Override PartName="/ppt/slides/slide36.xml" ContentType="application/vnd.openxmlformats-officedocument.presentationml.slide+xml"/>
  <Override PartName="/ppt/slides/slide83.xml" ContentType="application/vnd.openxmlformats-officedocument.presentationml.slide+xml"/>
  <Override PartName="/ppt/notesSlides/notesSlide38.xml" ContentType="application/vnd.openxmlformats-officedocument.presentationml.notesSlide+xml"/>
  <Override PartName="/ppt/notesSlides/notesSlide49.xml" ContentType="application/vnd.openxmlformats-officedocument.presentationml.notesSlide+xml"/>
  <Override PartName="/ppt/notesSlides/notesSlide85.xml" ContentType="application/vnd.openxmlformats-officedocument.presentationml.notesSlide+xml"/>
  <Override PartName="/ppt/notesSlides/notesSlide96.xml" ContentType="application/vnd.openxmlformats-officedocument.presentationml.notesSlide+xml"/>
  <Override PartName="/ppt/slides/slide25.xml" ContentType="application/vnd.openxmlformats-officedocument.presentationml.slide+xml"/>
  <Override PartName="/ppt/slides/slide72.xml" ContentType="application/vnd.openxmlformats-officedocument.presentationml.slide+xml"/>
  <Override PartName="/ppt/slideLayouts/slideLayout2.xml" ContentType="application/vnd.openxmlformats-officedocument.presentationml.slideLayout+xml"/>
  <Override PartName="/ppt/notesSlides/notesSlide27.xml" ContentType="application/vnd.openxmlformats-officedocument.presentationml.notesSlide+xml"/>
  <Override PartName="/ppt/notesSlides/notesSlide74.xml" ContentType="application/vnd.openxmlformats-officedocument.presentationml.notesSlide+xml"/>
  <Default Extension="xml" ContentType="application/xml"/>
  <Override PartName="/ppt/slides/slide14.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notesSlides/notesSlide16.xml" ContentType="application/vnd.openxmlformats-officedocument.presentationml.notesSlide+xml"/>
  <Override PartName="/ppt/notesSlides/notesSlide63.xml" ContentType="application/vnd.openxmlformats-officedocument.presentationml.notesSlide+xml"/>
  <Override PartName="/ppt/tableStyles.xml" ContentType="application/vnd.openxmlformats-officedocument.presentationml.tableStyles+xml"/>
  <Override PartName="/ppt/notesSlides/notesSlide41.xml" ContentType="application/vnd.openxmlformats-officedocument.presentationml.notesSlide+xml"/>
  <Override PartName="/ppt/notesSlides/notesSlide52.xml" ContentType="application/vnd.openxmlformats-officedocument.presentationml.notesSlide+xml"/>
  <Override PartName="/ppt/notesSlides/notesSlide30.xml" ContentType="application/vnd.openxmlformats-officedocument.presentationml.notesSlide+xml"/>
  <Override PartName="/ppt/slides/slide99.xml" ContentType="application/vnd.openxmlformats-officedocument.presentationml.slide+xml"/>
  <Override PartName="/ppt/notesSlides/notesSlide7.xml" ContentType="application/vnd.openxmlformats-officedocument.presentationml.notesSlide+xml"/>
  <Override PartName="/ppt/slides/slide77.xml" ContentType="application/vnd.openxmlformats-officedocument.presentationml.slide+xml"/>
  <Override PartName="/ppt/slides/slide88.xml" ContentType="application/vnd.openxmlformats-officedocument.presentationml.slide+xml"/>
  <Override PartName="/ppt/slides/slide5.xml" ContentType="application/vnd.openxmlformats-officedocument.presentationml.slide+xml"/>
  <Override PartName="/ppt/slides/slide19.xml" ContentType="application/vnd.openxmlformats-officedocument.presentationml.slide+xml"/>
  <Override PartName="/ppt/slides/slide66.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68.xml" ContentType="application/vnd.openxmlformats-officedocument.presentationml.notesSlide+xml"/>
  <Override PartName="/ppt/notesSlides/notesSlide79.xml" ContentType="application/vnd.openxmlformats-officedocument.presentationml.notesSlide+xml"/>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presProps.xml" ContentType="application/vnd.openxmlformats-officedocument.presentationml.presProps+xml"/>
  <Override PartName="/ppt/slideLayouts/slideLayout18.xml" ContentType="application/vnd.openxmlformats-officedocument.presentationml.slideLayout+xml"/>
  <Override PartName="/ppt/theme/theme2.xml" ContentType="application/vnd.openxmlformats-officedocument.theme+xml"/>
  <Override PartName="/ppt/notesSlides/notesSlide39.xml" ContentType="application/vnd.openxmlformats-officedocument.presentationml.notesSlide+xml"/>
  <Override PartName="/ppt/notesSlides/notesSlide57.xml" ContentType="application/vnd.openxmlformats-officedocument.presentationml.notesSlide+xml"/>
  <Override PartName="/ppt/notesSlides/notesSlide86.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s/slide44.xml" ContentType="application/vnd.openxmlformats-officedocument.presentationml.slide+xml"/>
  <Override PartName="/ppt/slides/slide62.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Override PartName="/ppt/slideLayouts/slideLayout3.xml" ContentType="application/vnd.openxmlformats-officedocument.presentationml.slideLayout+xml"/>
  <Override PartName="/ppt/notesSlides/notesSlide17.xml" ContentType="application/vnd.openxmlformats-officedocument.presentationml.notesSlide+xml"/>
  <Override PartName="/ppt/notesSlides/notesSlide28.xml" ContentType="application/vnd.openxmlformats-officedocument.presentationml.notesSlide+xml"/>
  <Override PartName="/ppt/notesSlides/notesSlide46.xml" ContentType="application/vnd.openxmlformats-officedocument.presentationml.notesSlide+xml"/>
  <Override PartName="/ppt/notesSlides/notesSlide64.xml" ContentType="application/vnd.openxmlformats-officedocument.presentationml.notesSlide+xml"/>
  <Override PartName="/ppt/notesSlides/notesSlide75.xml" ContentType="application/vnd.openxmlformats-officedocument.presentationml.notesSlide+xml"/>
  <Override PartName="/ppt/notesSlides/notesSlide93.xml" ContentType="application/vnd.openxmlformats-officedocument.presentationml.notesSlide+xml"/>
  <Override PartName="/ppt/presentation.xml" ContentType="application/vnd.openxmlformats-officedocument.presentationml.presentation.main+xml"/>
  <Override PartName="/ppt/slides/slide22.xml" ContentType="application/vnd.openxmlformats-officedocument.presentationml.slide+xml"/>
  <Override PartName="/ppt/slides/slide51.xml" ContentType="application/vnd.openxmlformats-officedocument.presentationml.slide+xml"/>
  <Override PartName="/ppt/slideLayouts/slideLayout14.xml" ContentType="application/vnd.openxmlformats-officedocument.presentationml.slideLayout+xml"/>
  <Override PartName="/ppt/notesSlides/notesSlide24.xml" ContentType="application/vnd.openxmlformats-officedocument.presentationml.notesSlide+xml"/>
  <Override PartName="/ppt/notesSlides/notesSlide35.xml" ContentType="application/vnd.openxmlformats-officedocument.presentationml.notesSlide+xml"/>
  <Override PartName="/ppt/notesSlides/notesSlide53.xml" ContentType="application/vnd.openxmlformats-officedocument.presentationml.notesSlide+xml"/>
  <Override PartName="/ppt/notesSlides/notesSlide71.xml" ContentType="application/vnd.openxmlformats-officedocument.presentationml.notesSlide+xml"/>
  <Override PartName="/ppt/notesSlides/notesSlide82.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40.xml" ContentType="application/vnd.openxmlformats-officedocument.presentationml.slide+xml"/>
  <Override PartName="/ppt/slideLayouts/slideLayout21.xml" ContentType="application/vnd.openxmlformats-officedocument.presentationml.slideLayout+xml"/>
  <Override PartName="/ppt/notesSlides/notesSlide13.xml" ContentType="application/vnd.openxmlformats-officedocument.presentationml.notesSlide+xml"/>
  <Override PartName="/ppt/notesSlides/notesSlide42.xml" ContentType="application/vnd.openxmlformats-officedocument.presentationml.notesSlide+xml"/>
  <Override PartName="/ppt/notesSlides/notesSlide60.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slides/slide89.xml" ContentType="application/vnd.openxmlformats-officedocument.presentationml.slide+xml"/>
  <Override PartName="/ppt/slides/slide49.xml" ContentType="application/vnd.openxmlformats-officedocument.presentationml.slide+xml"/>
  <Override PartName="/ppt/slides/slide78.xml" ContentType="application/vnd.openxmlformats-officedocument.presentationml.slide+xml"/>
  <Override PartName="/ppt/slides/slide96.xml" ContentType="application/vnd.openxmlformats-officedocument.presentationml.slide+xml"/>
  <Override PartName="/ppt/handoutMasters/handoutMaster1.xml" ContentType="application/vnd.openxmlformats-officedocument.presentationml.handoutMaster+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notesSlides/notesSlide69.xml" ContentType="application/vnd.openxmlformats-officedocument.presentationml.notesSlide+xml"/>
  <Override PartName="/ppt/notesSlides/notesSlide87.xml" ContentType="application/vnd.openxmlformats-officedocument.presentationml.notesSlide+xml"/>
  <Override PartName="/ppt/notesSlides/notesSlide98.xml" ContentType="application/vnd.openxmlformats-officedocument.presentationml.notesSlide+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s/slide92.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notesSlides/notesSlide29.xml" ContentType="application/vnd.openxmlformats-officedocument.presentationml.notesSlide+xml"/>
  <Override PartName="/ppt/notesSlides/notesSlide47.xml" ContentType="application/vnd.openxmlformats-officedocument.presentationml.notesSlide+xml"/>
  <Override PartName="/ppt/notesSlides/notesSlide58.xml" ContentType="application/vnd.openxmlformats-officedocument.presentationml.notesSlide+xml"/>
  <Override PartName="/ppt/notesSlides/notesSlide76.xml" ContentType="application/vnd.openxmlformats-officedocument.presentationml.notesSlide+xml"/>
  <Override PartName="/ppt/notesSlides/notesSlide94.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slides/slide100.xml" ContentType="application/vnd.openxmlformats-officedocument.presentationml.slide+xml"/>
  <Override PartName="/ppt/slideLayouts/slideLayout15.xml" ContentType="application/vnd.openxmlformats-officedocument.presentationml.slideLayout+xml"/>
  <Override PartName="/ppt/notesSlides/notesSlide18.xml" ContentType="application/vnd.openxmlformats-officedocument.presentationml.notesSlide+xml"/>
  <Default Extension="wmf" ContentType="image/x-wmf"/>
  <Override PartName="/ppt/notesSlides/notesSlide36.xml" ContentType="application/vnd.openxmlformats-officedocument.presentationml.notesSlide+xml"/>
  <Override PartName="/ppt/notesSlides/notesSlide65.xml" ContentType="application/vnd.openxmlformats-officedocument.presentationml.notesSlide+xml"/>
  <Override PartName="/ppt/notesSlides/notesSlide83.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slideLayouts/slideLayout22.xml" ContentType="application/vnd.openxmlformats-officedocument.presentationml.slideLayout+xml"/>
  <Override PartName="/ppt/notesSlides/notesSlide25.xml" ContentType="application/vnd.openxmlformats-officedocument.presentationml.notesSlide+xml"/>
  <Override PartName="/ppt/notesSlides/notesSlide43.xml" ContentType="application/vnd.openxmlformats-officedocument.presentationml.notesSlide+xml"/>
  <Override PartName="/ppt/notesSlides/notesSlide54.xml" ContentType="application/vnd.openxmlformats-officedocument.presentationml.notesSlide+xml"/>
  <Override PartName="/ppt/notesSlides/notesSlide72.xml" ContentType="application/vnd.openxmlformats-officedocument.presentationml.notesSlide+xml"/>
  <Override PartName="/ppt/notesSlides/notesSlide90.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32.xml" ContentType="application/vnd.openxmlformats-officedocument.presentationml.notesSlide+xml"/>
  <Override PartName="/ppt/notesSlides/notesSlide61.xml" ContentType="application/vnd.openxmlformats-officedocument.presentationml.notesSlide+xml"/>
  <Override PartName="/ppt/commentAuthors.xml" ContentType="application/vnd.openxmlformats-officedocument.presentationml.commentAuthors+xml"/>
  <Override PartName="/ppt/notesSlides/notesSlide9.xml" ContentType="application/vnd.openxmlformats-officedocument.presentationml.notesSlide+xml"/>
  <Override PartName="/ppt/notesSlides/notesSlide21.xml" ContentType="application/vnd.openxmlformats-officedocument.presentationml.notesSlide+xml"/>
  <Override PartName="/ppt/notesSlides/notesSlide50.xml" ContentType="application/vnd.openxmlformats-officedocument.presentationml.notesSlide+xml"/>
  <Override PartName="/ppt/slides/slide79.xml" ContentType="application/vnd.openxmlformats-officedocument.presentationml.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68.xml" ContentType="application/vnd.openxmlformats-officedocument.presentationml.slide+xml"/>
  <Override PartName="/ppt/slides/slide97.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notesSlides/notesSlide99.xml" ContentType="application/vnd.openxmlformats-officedocument.presentationml.notesSlide+xml"/>
  <Override PartName="/ppt/slideMasters/slideMaster2.xml" ContentType="application/vnd.openxmlformats-officedocument.presentationml.slideMaster+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theme/theme4.xml" ContentType="application/vnd.openxmlformats-officedocument.theme+xml"/>
  <Override PartName="/ppt/notesSlides/notesSlide1.xml" ContentType="application/vnd.openxmlformats-officedocument.presentationml.notesSlide+xml"/>
  <Override PartName="/ppt/notesSlides/notesSlide59.xml" ContentType="application/vnd.openxmlformats-officedocument.presentationml.notesSlide+xml"/>
  <Override PartName="/ppt/notesSlides/notesSlide88.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s/slide93.xml" ContentType="application/vnd.openxmlformats-officedocument.presentationml.slide+xml"/>
  <Override PartName="/ppt/slideLayouts/slideLayout5.xml" ContentType="application/vnd.openxmlformats-officedocument.presentationml.slideLayout+xml"/>
  <Override PartName="/ppt/notesSlides/notesSlide19.xml" ContentType="application/vnd.openxmlformats-officedocument.presentationml.notesSlide+xml"/>
  <Override PartName="/ppt/notesSlides/notesSlide48.xml" ContentType="application/vnd.openxmlformats-officedocument.presentationml.notesSlide+xml"/>
  <Override PartName="/ppt/notesSlides/notesSlide66.xml" ContentType="application/vnd.openxmlformats-officedocument.presentationml.notesSlide+xml"/>
  <Override PartName="/ppt/notesSlides/notesSlide77.xml" ContentType="application/vnd.openxmlformats-officedocument.presentationml.notesSlide+xml"/>
  <Override PartName="/ppt/notesSlides/notesSlide95.xml" ContentType="application/vnd.openxmlformats-officedocument.presentationml.notesSlide+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Default Extension="jpeg" ContentType="image/jpeg"/>
  <Override PartName="/ppt/slideLayouts/slideLayout16.xml" ContentType="application/vnd.openxmlformats-officedocument.presentationml.slideLayout+xml"/>
  <Override PartName="/ppt/notesSlides/notesSlide37.xml" ContentType="application/vnd.openxmlformats-officedocument.presentationml.notesSlide+xml"/>
  <Override PartName="/ppt/notesSlides/notesSlide55.xml" ContentType="application/vnd.openxmlformats-officedocument.presentationml.notesSlide+xml"/>
  <Override PartName="/ppt/notesSlides/notesSlide84.xml" ContentType="application/vnd.openxmlformats-officedocument.presentationml.notesSlide+xml"/>
  <Override PartName="/ppt/notesSlides/notesSlide100.xml" ContentType="application/vnd.openxmlformats-officedocument.presentationml.notesSlide+xml"/>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slideLayouts/slideLayout23.xml" ContentType="application/vnd.openxmlformats-officedocument.presentationml.slideLayout+xml"/>
  <Override PartName="/ppt/notesSlides/notesSlide15.xml" ContentType="application/vnd.openxmlformats-officedocument.presentationml.notesSlide+xml"/>
  <Override PartName="/ppt/notesSlides/notesSlide26.xml" ContentType="application/vnd.openxmlformats-officedocument.presentationml.notesSlide+xml"/>
  <Override PartName="/ppt/notesSlides/notesSlide44.xml" ContentType="application/vnd.openxmlformats-officedocument.presentationml.notesSlide+xml"/>
  <Override PartName="/ppt/notesSlides/notesSlide62.xml" ContentType="application/vnd.openxmlformats-officedocument.presentationml.notesSlide+xml"/>
  <Override PartName="/ppt/notesSlides/notesSlide73.xml" ContentType="application/vnd.openxmlformats-officedocument.presentationml.notesSlide+xml"/>
  <Override PartName="/ppt/notesSlides/notesSlide91.xml" ContentType="application/vnd.openxmlformats-officedocument.presentationml.notesSlide+xml"/>
  <Override PartName="/ppt/slides/slide20.xml" ContentType="application/vnd.openxmlformats-officedocument.presentationml.slide+xml"/>
  <Override PartName="/ppt/slideLayouts/slideLayout12.xml" ContentType="application/vnd.openxmlformats-officedocument.presentationml.slideLayout+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notesSlides/notesSlide51.xml" ContentType="application/vnd.openxmlformats-officedocument.presentationml.notesSlide+xml"/>
  <Override PartName="/ppt/notesSlides/notesSlide80.xml" ContentType="application/vnd.openxmlformats-officedocument.presentationml.notesSlide+xml"/>
  <Override PartName="/ppt/notesSlides/notesSlide11.xml" ContentType="application/vnd.openxmlformats-officedocument.presentationml.notesSlide+xml"/>
  <Override PartName="/ppt/notesSlides/notesSlide40.xml" ContentType="application/vnd.openxmlformats-officedocument.presentationml.notesSlide+xml"/>
  <Override PartName="/ppt/slides/slide98.xml" ContentType="application/vnd.openxmlformats-officedocument.presentationml.slide+xml"/>
  <Override PartName="/ppt/notesSlides/notesSlide6.xml" ContentType="application/vnd.openxmlformats-officedocument.presentationml.notesSlide+xml"/>
  <Override PartName="/ppt/slides/slide8.xml" ContentType="application/vnd.openxmlformats-officedocument.presentationml.slide+xml"/>
  <Override PartName="/ppt/slides/slide69.xml" ContentType="application/vnd.openxmlformats-officedocument.presentationml.slide+xml"/>
  <Override PartName="/ppt/slides/slide87.xml" ContentType="application/vnd.openxmlformats-officedocument.presentationml.slide+xml"/>
  <Override PartName="/ppt/notesSlides/notesSlide89.xml" ContentType="application/vnd.openxmlformats-officedocument.presentationml.notesSlide+xml"/>
  <Override PartName="/ppt/slides/slide29.xml" ContentType="application/vnd.openxmlformats-officedocument.presentationml.slide+xml"/>
  <Override PartName="/ppt/slides/slide76.xml" ContentType="application/vnd.openxmlformats-officedocument.presentationml.slide+xml"/>
  <Override PartName="/ppt/notesSlides/notesSlide78.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notesSlides/notesSlide67.xml" ContentType="application/vnd.openxmlformats-officedocument.presentationml.notesSlide+xml"/>
  <Override PartName="/ppt/slides/slide43.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notesSlides/notesSlide45.xml" ContentType="application/vnd.openxmlformats-officedocument.presentationml.notesSlide+xml"/>
  <Override PartName="/ppt/notesSlides/notesSlide56.xml" ContentType="application/vnd.openxmlformats-officedocument.presentationml.notesSlide+xml"/>
  <Override PartName="/ppt/notesSlides/notesSlide92.xml" ContentType="application/vnd.openxmlformats-officedocument.presentationml.notesSlide+xml"/>
  <Override PartName="/ppt/slides/slide32.xml" ContentType="application/vnd.openxmlformats-officedocument.presentationml.slide+xml"/>
  <Override PartName="/ppt/notesSlides/notesSlide34.xml" ContentType="application/vnd.openxmlformats-officedocument.presentationml.notesSlide+xml"/>
  <Override PartName="/ppt/notesSlides/notesSlide81.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slideLayouts/slideLayout20.xml" ContentType="application/vnd.openxmlformats-officedocument.presentationml.slideLayout+xml"/>
  <Override PartName="/ppt/notesSlides/notesSlide23.xml" ContentType="application/vnd.openxmlformats-officedocument.presentationml.notesSlide+xml"/>
  <Override PartName="/ppt/notesSlides/notesSlide70.xml" ContentType="application/vnd.openxmlformats-officedocument.presentationml.notesSlide+xml"/>
  <Override PartName="/ppt/notesSlides/notesSlide12.xml" ContentType="application/vnd.openxmlformats-officedocument.presentationml.notesSlide+xml"/>
  <Override PartName="/ppt/slides/slide9.xml" ContentType="application/vnd.openxmlformats-officedocument.presentationml.slide+xml"/>
  <Override PartName="/ppt/slides/slide59.xml" ContentType="application/vnd.openxmlformats-officedocument.presentationml.slide+xml"/>
  <Override PartName="/ppt/viewProps.xml" ContentType="application/vnd.openxmlformats-officedocument.presentationml.viewProps+xml"/>
  <Override PartName="/ppt/slides/slide48.xml" ContentType="application/vnd.openxmlformats-officedocument.presentationml.slide+xml"/>
  <Override PartName="/ppt/slides/slide95.xml" ContentType="application/vnd.openxmlformats-officedocument.presentationml.slide+xml"/>
  <Override PartName="/ppt/notesSlides/notesSlide3.xml" ContentType="application/vnd.openxmlformats-officedocument.presentationml.notesSlide+xml"/>
  <Override PartName="/ppt/notesSlides/notesSlide97.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60" r:id="rId1"/>
    <p:sldMasterId id="2147483945" r:id="rId2"/>
  </p:sldMasterIdLst>
  <p:notesMasterIdLst>
    <p:notesMasterId r:id="rId103"/>
  </p:notesMasterIdLst>
  <p:handoutMasterIdLst>
    <p:handoutMasterId r:id="rId104"/>
  </p:handoutMasterIdLst>
  <p:sldIdLst>
    <p:sldId id="500" r:id="rId3"/>
    <p:sldId id="906" r:id="rId4"/>
    <p:sldId id="912" r:id="rId5"/>
    <p:sldId id="919" r:id="rId6"/>
    <p:sldId id="929" r:id="rId7"/>
    <p:sldId id="920" r:id="rId8"/>
    <p:sldId id="921" r:id="rId9"/>
    <p:sldId id="923" r:id="rId10"/>
    <p:sldId id="930" r:id="rId11"/>
    <p:sldId id="931" r:id="rId12"/>
    <p:sldId id="932" r:id="rId13"/>
    <p:sldId id="933" r:id="rId14"/>
    <p:sldId id="934" r:id="rId15"/>
    <p:sldId id="935" r:id="rId16"/>
    <p:sldId id="936" r:id="rId17"/>
    <p:sldId id="937" r:id="rId18"/>
    <p:sldId id="938" r:id="rId19"/>
    <p:sldId id="940" r:id="rId20"/>
    <p:sldId id="941" r:id="rId21"/>
    <p:sldId id="942" r:id="rId22"/>
    <p:sldId id="943" r:id="rId23"/>
    <p:sldId id="944" r:id="rId24"/>
    <p:sldId id="950" r:id="rId25"/>
    <p:sldId id="951" r:id="rId26"/>
    <p:sldId id="952" r:id="rId27"/>
    <p:sldId id="953" r:id="rId28"/>
    <p:sldId id="954" r:id="rId29"/>
    <p:sldId id="955" r:id="rId30"/>
    <p:sldId id="956" r:id="rId31"/>
    <p:sldId id="957" r:id="rId32"/>
    <p:sldId id="958" r:id="rId33"/>
    <p:sldId id="959" r:id="rId34"/>
    <p:sldId id="960" r:id="rId35"/>
    <p:sldId id="961" r:id="rId36"/>
    <p:sldId id="962" r:id="rId37"/>
    <p:sldId id="963" r:id="rId38"/>
    <p:sldId id="1074" r:id="rId39"/>
    <p:sldId id="1075" r:id="rId40"/>
    <p:sldId id="1076" r:id="rId41"/>
    <p:sldId id="964" r:id="rId42"/>
    <p:sldId id="965" r:id="rId43"/>
    <p:sldId id="966" r:id="rId44"/>
    <p:sldId id="967" r:id="rId45"/>
    <p:sldId id="971" r:id="rId46"/>
    <p:sldId id="973" r:id="rId47"/>
    <p:sldId id="975" r:id="rId48"/>
    <p:sldId id="977" r:id="rId49"/>
    <p:sldId id="978" r:id="rId50"/>
    <p:sldId id="979" r:id="rId51"/>
    <p:sldId id="980" r:id="rId52"/>
    <p:sldId id="982" r:id="rId53"/>
    <p:sldId id="984" r:id="rId54"/>
    <p:sldId id="985" r:id="rId55"/>
    <p:sldId id="987" r:id="rId56"/>
    <p:sldId id="990" r:id="rId57"/>
    <p:sldId id="994" r:id="rId58"/>
    <p:sldId id="1071" r:id="rId59"/>
    <p:sldId id="1072" r:id="rId60"/>
    <p:sldId id="1073" r:id="rId61"/>
    <p:sldId id="1022" r:id="rId62"/>
    <p:sldId id="1023" r:id="rId63"/>
    <p:sldId id="1024" r:id="rId64"/>
    <p:sldId id="1025" r:id="rId65"/>
    <p:sldId id="1026" r:id="rId66"/>
    <p:sldId id="1027" r:id="rId67"/>
    <p:sldId id="1028" r:id="rId68"/>
    <p:sldId id="1029" r:id="rId69"/>
    <p:sldId id="1030" r:id="rId70"/>
    <p:sldId id="1031" r:id="rId71"/>
    <p:sldId id="1032" r:id="rId72"/>
    <p:sldId id="1068" r:id="rId73"/>
    <p:sldId id="1069" r:id="rId74"/>
    <p:sldId id="1070" r:id="rId75"/>
    <p:sldId id="1033" r:id="rId76"/>
    <p:sldId id="1034" r:id="rId77"/>
    <p:sldId id="1035" r:id="rId78"/>
    <p:sldId id="1036" r:id="rId79"/>
    <p:sldId id="1037" r:id="rId80"/>
    <p:sldId id="1038" r:id="rId81"/>
    <p:sldId id="1039" r:id="rId82"/>
    <p:sldId id="1040" r:id="rId83"/>
    <p:sldId id="1041" r:id="rId84"/>
    <p:sldId id="1045" r:id="rId85"/>
    <p:sldId id="1046" r:id="rId86"/>
    <p:sldId id="1047" r:id="rId87"/>
    <p:sldId id="1048" r:id="rId88"/>
    <p:sldId id="1049" r:id="rId89"/>
    <p:sldId id="1050" r:id="rId90"/>
    <p:sldId id="1051" r:id="rId91"/>
    <p:sldId id="1052" r:id="rId92"/>
    <p:sldId id="1053" r:id="rId93"/>
    <p:sldId id="1054" r:id="rId94"/>
    <p:sldId id="1055" r:id="rId95"/>
    <p:sldId id="1059" r:id="rId96"/>
    <p:sldId id="1061" r:id="rId97"/>
    <p:sldId id="1062" r:id="rId98"/>
    <p:sldId id="1063" r:id="rId99"/>
    <p:sldId id="1064" r:id="rId100"/>
    <p:sldId id="1065" r:id="rId101"/>
    <p:sldId id="1066" r:id="rId102"/>
  </p:sldIdLst>
  <p:sldSz cx="9144000" cy="6858000" type="screen4x3"/>
  <p:notesSz cx="7010400" cy="9296400"/>
  <p:defaultTextStyle>
    <a:defPPr>
      <a:defRPr lang="en-US"/>
    </a:defPPr>
    <a:lvl1pPr algn="ctr" rtl="0" eaLnBrk="0" fontAlgn="base" hangingPunct="0">
      <a:lnSpc>
        <a:spcPct val="90000"/>
      </a:lnSpc>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ctr" rtl="0" eaLnBrk="0" fontAlgn="base" hangingPunct="0">
      <a:lnSpc>
        <a:spcPct val="90000"/>
      </a:lnSpc>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ctr" rtl="0" eaLnBrk="0" fontAlgn="base" hangingPunct="0">
      <a:lnSpc>
        <a:spcPct val="90000"/>
      </a:lnSpc>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ctr" rtl="0" eaLnBrk="0" fontAlgn="base" hangingPunct="0">
      <a:lnSpc>
        <a:spcPct val="90000"/>
      </a:lnSpc>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ctr" rtl="0" eaLnBrk="0" fontAlgn="base" hangingPunct="0">
      <a:lnSpc>
        <a:spcPct val="90000"/>
      </a:lnSpc>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 uri="{2D200454-40CA-4A62-9FC3-DE9A4176ACB9}">
      <p15:notesGuideLst xmlns:p15="http://schemas.microsoft.com/office/powerpoint/2012/main" xmlns=""/>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Jane Gibbons" initials="JG" lastIdx="12" clrIdx="0"/>
  <p:cmAuthor id="1" name="Rodrigo Floriano" initials="RF" lastIdx="2"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clrMru>
    <a:srgbClr val="C0C0C4"/>
    <a:srgbClr val="678DC5"/>
    <a:srgbClr val="3E67A4"/>
    <a:srgbClr val="3E8DC5"/>
    <a:srgbClr val="5F5F65"/>
    <a:srgbClr val="7E7E86"/>
    <a:srgbClr val="FFFFFF"/>
    <a:srgbClr val="8E8E95"/>
  </p:clrMru>
  <p:extLst>
    <p:ext uri="{E76CE94A-603C-4142-B9EB-6D1370010A27}">
      <p14:discardImageEditData xmlns:p14="http://schemas.microsoft.com/office/powerpoint/2010/main" xmlns="" val="0"/>
    </p:ext>
    <p:ext uri="{D31A062A-798A-4329-ABDD-BBA856620510}">
      <p14:defaultImageDpi xmlns:p14="http://schemas.microsoft.com/office/powerpoint/2010/main" xmlns="" val="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7367" autoAdjust="0"/>
    <p:restoredTop sz="89277" autoAdjust="0"/>
  </p:normalViewPr>
  <p:slideViewPr>
    <p:cSldViewPr snapToGrid="0">
      <p:cViewPr varScale="1">
        <p:scale>
          <a:sx n="66" d="100"/>
          <a:sy n="66" d="100"/>
        </p:scale>
        <p:origin x="-1434" y="-108"/>
      </p:cViewPr>
      <p:guideLst>
        <p:guide orient="horz" pos="2160"/>
        <p:guide pos="2880"/>
      </p:guideLst>
    </p:cSldViewPr>
  </p:slideViewPr>
  <p:outlineViewPr>
    <p:cViewPr>
      <p:scale>
        <a:sx n="33" d="100"/>
        <a:sy n="33" d="100"/>
      </p:scale>
      <p:origin x="0" y="5022"/>
    </p:cViewPr>
    <p:sldLst>
      <p:sld r:id="rId1" collapse="1"/>
      <p:sld r:id="rId2" collapse="1"/>
      <p:sld r:id="rId3" collapse="1"/>
      <p:sld r:id="rId4" collapse="1"/>
      <p:sld r:id="rId5" collapse="1"/>
      <p:sld r:id="rId6" collapse="1"/>
      <p:sld r:id="rId7" collapse="1"/>
      <p:sld r:id="rId8" collapse="1"/>
      <p:sld r:id="rId9" collapse="1"/>
      <p:sld r:id="rId10" collapse="1"/>
      <p:sld r:id="rId11" collapse="1"/>
      <p:sld r:id="rId12" collapse="1"/>
      <p:sld r:id="rId13" collapse="1"/>
      <p:sld r:id="rId14" collapse="1"/>
      <p:sld r:id="rId15" collapse="1"/>
      <p:sld r:id="rId16" collapse="1"/>
      <p:sld r:id="rId17" collapse="1"/>
      <p:sld r:id="rId18" collapse="1"/>
      <p:sld r:id="rId19" collapse="1"/>
      <p:sld r:id="rId20" collapse="1"/>
      <p:sld r:id="rId21" collapse="1"/>
      <p:sld r:id="rId22" collapse="1"/>
      <p:sld r:id="rId23" collapse="1"/>
      <p:sld r:id="rId24" collapse="1"/>
      <p:sld r:id="rId25" collapse="1"/>
      <p:sld r:id="rId26" collapse="1"/>
      <p:sld r:id="rId27" collapse="1"/>
      <p:sld r:id="rId28" collapse="1"/>
      <p:sld r:id="rId29" collapse="1"/>
      <p:sld r:id="rId30" collapse="1"/>
      <p:sld r:id="rId31" collapse="1"/>
      <p:sld r:id="rId32" collapse="1"/>
      <p:sld r:id="rId33" collapse="1"/>
      <p:sld r:id="rId34" collapse="1"/>
      <p:sld r:id="rId35" collapse="1"/>
      <p:sld r:id="rId36" collapse="1"/>
      <p:sld r:id="rId37" collapse="1"/>
      <p:sld r:id="rId38" collapse="1"/>
      <p:sld r:id="rId39" collapse="1"/>
      <p:sld r:id="rId40" collapse="1"/>
      <p:sld r:id="rId41" collapse="1"/>
      <p:sld r:id="rId42" collapse="1"/>
      <p:sld r:id="rId43" collapse="1"/>
      <p:sld r:id="rId44" collapse="1"/>
      <p:sld r:id="rId45" collapse="1"/>
      <p:sld r:id="rId46" collapse="1"/>
      <p:sld r:id="rId47" collapse="1"/>
      <p:sld r:id="rId48" collapse="1"/>
      <p:sld r:id="rId49" collapse="1"/>
      <p:sld r:id="rId50" collapse="1"/>
      <p:sld r:id="rId51" collapse="1"/>
      <p:sld r:id="rId52" collapse="1"/>
      <p:sld r:id="rId53" collapse="1"/>
      <p:sld r:id="rId54" collapse="1"/>
      <p:sld r:id="rId55" collapse="1"/>
      <p:sld r:id="rId56" collapse="1"/>
      <p:sld r:id="rId57" collapse="1"/>
      <p:sld r:id="rId58" collapse="1"/>
      <p:sld r:id="rId59" collapse="1"/>
      <p:sld r:id="rId60" collapse="1"/>
      <p:sld r:id="rId61" collapse="1"/>
      <p:sld r:id="rId62" collapse="1"/>
      <p:sld r:id="rId63" collapse="1"/>
      <p:sld r:id="rId64" collapse="1"/>
      <p:sld r:id="rId65" collapse="1"/>
      <p:sld r:id="rId66" collapse="1"/>
      <p:sld r:id="rId67" collapse="1"/>
      <p:sld r:id="rId68" collapse="1"/>
      <p:sld r:id="rId69" collapse="1"/>
      <p:sld r:id="rId70" collapse="1"/>
      <p:sld r:id="rId71" collapse="1"/>
      <p:sld r:id="rId72" collapse="1"/>
      <p:sld r:id="rId73" collapse="1"/>
      <p:sld r:id="rId74" collapse="1"/>
      <p:sld r:id="rId75" collapse="1"/>
      <p:sld r:id="rId76" collapse="1"/>
      <p:sld r:id="rId77" collapse="1"/>
      <p:sld r:id="rId78" collapse="1"/>
      <p:sld r:id="rId79" collapse="1"/>
      <p:sld r:id="rId80" collapse="1"/>
      <p:sld r:id="rId81" collapse="1"/>
      <p:sld r:id="rId82" collapse="1"/>
      <p:sld r:id="rId83" collapse="1"/>
      <p:sld r:id="rId84" collapse="1"/>
      <p:sld r:id="rId85" collapse="1"/>
      <p:sld r:id="rId86" collapse="1"/>
      <p:sld r:id="rId87" collapse="1"/>
      <p:sld r:id="rId88" collapse="1"/>
      <p:sld r:id="rId89" collapse="1"/>
      <p:sld r:id="rId90" collapse="1"/>
    </p:sldLst>
  </p:outlineViewPr>
  <p:notesTextViewPr>
    <p:cViewPr>
      <p:scale>
        <a:sx n="100" d="100"/>
        <a:sy n="100" d="100"/>
      </p:scale>
      <p:origin x="0" y="0"/>
    </p:cViewPr>
  </p:notesTextViewPr>
  <p:sorterViewPr>
    <p:cViewPr>
      <p:scale>
        <a:sx n="100" d="100"/>
        <a:sy n="100" d="100"/>
      </p:scale>
      <p:origin x="0" y="0"/>
    </p:cViewPr>
  </p:sorterViewPr>
  <p:notesViewPr>
    <p:cSldViewPr snapToGrid="0">
      <p:cViewPr varScale="1">
        <p:scale>
          <a:sx n="83" d="100"/>
          <a:sy n="83" d="100"/>
        </p:scale>
        <p:origin x="1140" y="108"/>
      </p:cViewPr>
      <p:guideLst/>
    </p:cSldViewPr>
  </p:notesViewPr>
  <p:gridSpacing cx="78028800" cy="780288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07" Type="http://schemas.openxmlformats.org/officeDocument/2006/relationships/viewProps" Target="viewProps.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slide" Target="slides/slide72.xml"/><Relationship Id="rId79" Type="http://schemas.openxmlformats.org/officeDocument/2006/relationships/slide" Target="slides/slide77.xml"/><Relationship Id="rId87" Type="http://schemas.openxmlformats.org/officeDocument/2006/relationships/slide" Target="slides/slide85.xml"/><Relationship Id="rId102" Type="http://schemas.openxmlformats.org/officeDocument/2006/relationships/slide" Target="slides/slide100.xml"/><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slide" Target="slides/slide80.xml"/><Relationship Id="rId90" Type="http://schemas.openxmlformats.org/officeDocument/2006/relationships/slide" Target="slides/slide88.xml"/><Relationship Id="rId95" Type="http://schemas.openxmlformats.org/officeDocument/2006/relationships/slide" Target="slides/slide93.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commentAuthors" Target="commentAuthor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slide" Target="slides/slide83.xml"/><Relationship Id="rId93" Type="http://schemas.openxmlformats.org/officeDocument/2006/relationships/slide" Target="slides/slide91.xml"/><Relationship Id="rId98" Type="http://schemas.openxmlformats.org/officeDocument/2006/relationships/slide" Target="slides/slide9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103" Type="http://schemas.openxmlformats.org/officeDocument/2006/relationships/notesMaster" Target="notesMasters/notesMaster1.xml"/><Relationship Id="rId108" Type="http://schemas.openxmlformats.org/officeDocument/2006/relationships/theme" Target="theme/theme1.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6" Type="http://schemas.openxmlformats.org/officeDocument/2006/relationships/presProps" Target="presProp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tableStyles" Target="tableStyles.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handoutMaster" Target="handoutMasters/handoutMaster1.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s>
</file>

<file path=ppt/_rels/viewProps.xml.rels><?xml version="1.0" encoding="UTF-8" standalone="yes"?>
<Relationships xmlns="http://schemas.openxmlformats.org/package/2006/relationships"><Relationship Id="rId13" Type="http://schemas.openxmlformats.org/officeDocument/2006/relationships/slide" Target="slides/slide15.xml"/><Relationship Id="rId18" Type="http://schemas.openxmlformats.org/officeDocument/2006/relationships/slide" Target="slides/slide21.xml"/><Relationship Id="rId26" Type="http://schemas.openxmlformats.org/officeDocument/2006/relationships/slide" Target="slides/slide30.xml"/><Relationship Id="rId39" Type="http://schemas.openxmlformats.org/officeDocument/2006/relationships/slide" Target="slides/slide44.xml"/><Relationship Id="rId21" Type="http://schemas.openxmlformats.org/officeDocument/2006/relationships/slide" Target="slides/slide24.xml"/><Relationship Id="rId34" Type="http://schemas.openxmlformats.org/officeDocument/2006/relationships/slide" Target="slides/slide38.xml"/><Relationship Id="rId42" Type="http://schemas.openxmlformats.org/officeDocument/2006/relationships/slide" Target="slides/slide48.xml"/><Relationship Id="rId47" Type="http://schemas.openxmlformats.org/officeDocument/2006/relationships/slide" Target="slides/slide53.xml"/><Relationship Id="rId50" Type="http://schemas.openxmlformats.org/officeDocument/2006/relationships/slide" Target="slides/slide56.xml"/><Relationship Id="rId55" Type="http://schemas.openxmlformats.org/officeDocument/2006/relationships/slide" Target="slides/slide62.xml"/><Relationship Id="rId63" Type="http://schemas.openxmlformats.org/officeDocument/2006/relationships/slide" Target="slides/slide70.xml"/><Relationship Id="rId68" Type="http://schemas.openxmlformats.org/officeDocument/2006/relationships/slide" Target="slides/slide75.xml"/><Relationship Id="rId76" Type="http://schemas.openxmlformats.org/officeDocument/2006/relationships/slide" Target="slides/slide84.xml"/><Relationship Id="rId84" Type="http://schemas.openxmlformats.org/officeDocument/2006/relationships/slide" Target="slides/slide93.xml"/><Relationship Id="rId89" Type="http://schemas.openxmlformats.org/officeDocument/2006/relationships/slide" Target="slides/slide99.xml"/><Relationship Id="rId7" Type="http://schemas.openxmlformats.org/officeDocument/2006/relationships/slide" Target="slides/slide8.xml"/><Relationship Id="rId71" Type="http://schemas.openxmlformats.org/officeDocument/2006/relationships/slide" Target="slides/slide78.xml"/><Relationship Id="rId2" Type="http://schemas.openxmlformats.org/officeDocument/2006/relationships/slide" Target="slides/slide3.xml"/><Relationship Id="rId16" Type="http://schemas.openxmlformats.org/officeDocument/2006/relationships/slide" Target="slides/slide19.xml"/><Relationship Id="rId29" Type="http://schemas.openxmlformats.org/officeDocument/2006/relationships/slide" Target="slides/slide33.xml"/><Relationship Id="rId11" Type="http://schemas.openxmlformats.org/officeDocument/2006/relationships/slide" Target="slides/slide13.xml"/><Relationship Id="rId24" Type="http://schemas.openxmlformats.org/officeDocument/2006/relationships/slide" Target="slides/slide28.xml"/><Relationship Id="rId32" Type="http://schemas.openxmlformats.org/officeDocument/2006/relationships/slide" Target="slides/slide36.xml"/><Relationship Id="rId37" Type="http://schemas.openxmlformats.org/officeDocument/2006/relationships/slide" Target="slides/slide42.xml"/><Relationship Id="rId40" Type="http://schemas.openxmlformats.org/officeDocument/2006/relationships/slide" Target="slides/slide45.xml"/><Relationship Id="rId45" Type="http://schemas.openxmlformats.org/officeDocument/2006/relationships/slide" Target="slides/slide51.xml"/><Relationship Id="rId53" Type="http://schemas.openxmlformats.org/officeDocument/2006/relationships/slide" Target="slides/slide59.xml"/><Relationship Id="rId58" Type="http://schemas.openxmlformats.org/officeDocument/2006/relationships/slide" Target="slides/slide65.xml"/><Relationship Id="rId66" Type="http://schemas.openxmlformats.org/officeDocument/2006/relationships/slide" Target="slides/slide73.xml"/><Relationship Id="rId74" Type="http://schemas.openxmlformats.org/officeDocument/2006/relationships/slide" Target="slides/slide82.xml"/><Relationship Id="rId79" Type="http://schemas.openxmlformats.org/officeDocument/2006/relationships/slide" Target="slides/slide87.xml"/><Relationship Id="rId87" Type="http://schemas.openxmlformats.org/officeDocument/2006/relationships/slide" Target="slides/slide97.xml"/><Relationship Id="rId5" Type="http://schemas.openxmlformats.org/officeDocument/2006/relationships/slide" Target="slides/slide6.xml"/><Relationship Id="rId61" Type="http://schemas.openxmlformats.org/officeDocument/2006/relationships/slide" Target="slides/slide68.xml"/><Relationship Id="rId82" Type="http://schemas.openxmlformats.org/officeDocument/2006/relationships/slide" Target="slides/slide91.xml"/><Relationship Id="rId90" Type="http://schemas.openxmlformats.org/officeDocument/2006/relationships/slide" Target="slides/slide100.xml"/><Relationship Id="rId19" Type="http://schemas.openxmlformats.org/officeDocument/2006/relationships/slide" Target="slides/slide22.xml"/><Relationship Id="rId4" Type="http://schemas.openxmlformats.org/officeDocument/2006/relationships/slide" Target="slides/slide5.xml"/><Relationship Id="rId9" Type="http://schemas.openxmlformats.org/officeDocument/2006/relationships/slide" Target="slides/slide11.xml"/><Relationship Id="rId14" Type="http://schemas.openxmlformats.org/officeDocument/2006/relationships/slide" Target="slides/slide16.xml"/><Relationship Id="rId22" Type="http://schemas.openxmlformats.org/officeDocument/2006/relationships/slide" Target="slides/slide25.xml"/><Relationship Id="rId27" Type="http://schemas.openxmlformats.org/officeDocument/2006/relationships/slide" Target="slides/slide31.xml"/><Relationship Id="rId30" Type="http://schemas.openxmlformats.org/officeDocument/2006/relationships/slide" Target="slides/slide34.xml"/><Relationship Id="rId35" Type="http://schemas.openxmlformats.org/officeDocument/2006/relationships/slide" Target="slides/slide39.xml"/><Relationship Id="rId43" Type="http://schemas.openxmlformats.org/officeDocument/2006/relationships/slide" Target="slides/slide49.xml"/><Relationship Id="rId48" Type="http://schemas.openxmlformats.org/officeDocument/2006/relationships/slide" Target="slides/slide54.xml"/><Relationship Id="rId56" Type="http://schemas.openxmlformats.org/officeDocument/2006/relationships/slide" Target="slides/slide63.xml"/><Relationship Id="rId64" Type="http://schemas.openxmlformats.org/officeDocument/2006/relationships/slide" Target="slides/slide71.xml"/><Relationship Id="rId69" Type="http://schemas.openxmlformats.org/officeDocument/2006/relationships/slide" Target="slides/slide76.xml"/><Relationship Id="rId77" Type="http://schemas.openxmlformats.org/officeDocument/2006/relationships/slide" Target="slides/slide85.xml"/><Relationship Id="rId8" Type="http://schemas.openxmlformats.org/officeDocument/2006/relationships/slide" Target="slides/slide10.xml"/><Relationship Id="rId51" Type="http://schemas.openxmlformats.org/officeDocument/2006/relationships/slide" Target="slides/slide57.xml"/><Relationship Id="rId72" Type="http://schemas.openxmlformats.org/officeDocument/2006/relationships/slide" Target="slides/slide79.xml"/><Relationship Id="rId80" Type="http://schemas.openxmlformats.org/officeDocument/2006/relationships/slide" Target="slides/slide89.xml"/><Relationship Id="rId85" Type="http://schemas.openxmlformats.org/officeDocument/2006/relationships/slide" Target="slides/slide94.xml"/><Relationship Id="rId3" Type="http://schemas.openxmlformats.org/officeDocument/2006/relationships/slide" Target="slides/slide4.xml"/><Relationship Id="rId12" Type="http://schemas.openxmlformats.org/officeDocument/2006/relationships/slide" Target="slides/slide14.xml"/><Relationship Id="rId17" Type="http://schemas.openxmlformats.org/officeDocument/2006/relationships/slide" Target="slides/slide20.xml"/><Relationship Id="rId25" Type="http://schemas.openxmlformats.org/officeDocument/2006/relationships/slide" Target="slides/slide29.xml"/><Relationship Id="rId33" Type="http://schemas.openxmlformats.org/officeDocument/2006/relationships/slide" Target="slides/slide37.xml"/><Relationship Id="rId38" Type="http://schemas.openxmlformats.org/officeDocument/2006/relationships/slide" Target="slides/slide43.xml"/><Relationship Id="rId46" Type="http://schemas.openxmlformats.org/officeDocument/2006/relationships/slide" Target="slides/slide52.xml"/><Relationship Id="rId59" Type="http://schemas.openxmlformats.org/officeDocument/2006/relationships/slide" Target="slides/slide66.xml"/><Relationship Id="rId67" Type="http://schemas.openxmlformats.org/officeDocument/2006/relationships/slide" Target="slides/slide74.xml"/><Relationship Id="rId20" Type="http://schemas.openxmlformats.org/officeDocument/2006/relationships/slide" Target="slides/slide23.xml"/><Relationship Id="rId41" Type="http://schemas.openxmlformats.org/officeDocument/2006/relationships/slide" Target="slides/slide47.xml"/><Relationship Id="rId54" Type="http://schemas.openxmlformats.org/officeDocument/2006/relationships/slide" Target="slides/slide60.xml"/><Relationship Id="rId62" Type="http://schemas.openxmlformats.org/officeDocument/2006/relationships/slide" Target="slides/slide69.xml"/><Relationship Id="rId70" Type="http://schemas.openxmlformats.org/officeDocument/2006/relationships/slide" Target="slides/slide77.xml"/><Relationship Id="rId75" Type="http://schemas.openxmlformats.org/officeDocument/2006/relationships/slide" Target="slides/slide83.xml"/><Relationship Id="rId83" Type="http://schemas.openxmlformats.org/officeDocument/2006/relationships/slide" Target="slides/slide92.xml"/><Relationship Id="rId88" Type="http://schemas.openxmlformats.org/officeDocument/2006/relationships/slide" Target="slides/slide98.xml"/><Relationship Id="rId1" Type="http://schemas.openxmlformats.org/officeDocument/2006/relationships/slide" Target="slides/slide2.xml"/><Relationship Id="rId6" Type="http://schemas.openxmlformats.org/officeDocument/2006/relationships/slide" Target="slides/slide7.xml"/><Relationship Id="rId15" Type="http://schemas.openxmlformats.org/officeDocument/2006/relationships/slide" Target="slides/slide18.xml"/><Relationship Id="rId23" Type="http://schemas.openxmlformats.org/officeDocument/2006/relationships/slide" Target="slides/slide26.xml"/><Relationship Id="rId28" Type="http://schemas.openxmlformats.org/officeDocument/2006/relationships/slide" Target="slides/slide32.xml"/><Relationship Id="rId36" Type="http://schemas.openxmlformats.org/officeDocument/2006/relationships/slide" Target="slides/slide41.xml"/><Relationship Id="rId49" Type="http://schemas.openxmlformats.org/officeDocument/2006/relationships/slide" Target="slides/slide55.xml"/><Relationship Id="rId57" Type="http://schemas.openxmlformats.org/officeDocument/2006/relationships/slide" Target="slides/slide64.xml"/><Relationship Id="rId10" Type="http://schemas.openxmlformats.org/officeDocument/2006/relationships/slide" Target="slides/slide12.xml"/><Relationship Id="rId31" Type="http://schemas.openxmlformats.org/officeDocument/2006/relationships/slide" Target="slides/slide35.xml"/><Relationship Id="rId44" Type="http://schemas.openxmlformats.org/officeDocument/2006/relationships/slide" Target="slides/slide50.xml"/><Relationship Id="rId52" Type="http://schemas.openxmlformats.org/officeDocument/2006/relationships/slide" Target="slides/slide58.xml"/><Relationship Id="rId60" Type="http://schemas.openxmlformats.org/officeDocument/2006/relationships/slide" Target="slides/slide67.xml"/><Relationship Id="rId65" Type="http://schemas.openxmlformats.org/officeDocument/2006/relationships/slide" Target="slides/slide72.xml"/><Relationship Id="rId73" Type="http://schemas.openxmlformats.org/officeDocument/2006/relationships/slide" Target="slides/slide81.xml"/><Relationship Id="rId78" Type="http://schemas.openxmlformats.org/officeDocument/2006/relationships/slide" Target="slides/slide86.xml"/><Relationship Id="rId81" Type="http://schemas.openxmlformats.org/officeDocument/2006/relationships/slide" Target="slides/slide90.xml"/><Relationship Id="rId86" Type="http://schemas.openxmlformats.org/officeDocument/2006/relationships/slide" Target="slides/slide9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11"/>
          <p:cNvSpPr>
            <a:spLocks noChangeArrowheads="1"/>
          </p:cNvSpPr>
          <p:nvPr/>
        </p:nvSpPr>
        <p:spPr bwMode="auto">
          <a:xfrm>
            <a:off x="6249988" y="8609013"/>
            <a:ext cx="449262" cy="2127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a:p>
        </p:txBody>
      </p:sp>
      <p:sp>
        <p:nvSpPr>
          <p:cNvPr id="5123" name="Rectangle 12"/>
          <p:cNvSpPr>
            <a:spLocks noChangeArrowheads="1"/>
          </p:cNvSpPr>
          <p:nvPr/>
        </p:nvSpPr>
        <p:spPr bwMode="auto">
          <a:xfrm>
            <a:off x="57150" y="8785225"/>
            <a:ext cx="2619375" cy="3476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5667" tIns="50185" rIns="95667" bIns="50185">
            <a:spAutoFit/>
          </a:bodyPr>
          <a:lstStyle/>
          <a:p>
            <a:pPr algn="l" defTabSz="611188">
              <a:lnSpc>
                <a:spcPct val="100000"/>
              </a:lnSpc>
              <a:tabLst>
                <a:tab pos="2387600" algn="l"/>
                <a:tab pos="4830763" algn="l"/>
              </a:tabLst>
            </a:pPr>
            <a:r>
              <a:rPr lang="en-US" sz="800"/>
              <a:t>© 2006, Cisco Systems, Inc. All rights reserved.</a:t>
            </a:r>
          </a:p>
          <a:p>
            <a:pPr algn="l" defTabSz="611188">
              <a:lnSpc>
                <a:spcPct val="100000"/>
              </a:lnSpc>
              <a:tabLst>
                <a:tab pos="2387600" algn="l"/>
                <a:tab pos="4830763" algn="l"/>
              </a:tabLst>
            </a:pPr>
            <a:r>
              <a:rPr lang="en-US" sz="800"/>
              <a:t>Presentation_ID.scr</a:t>
            </a:r>
          </a:p>
        </p:txBody>
      </p:sp>
      <p:sp>
        <p:nvSpPr>
          <p:cNvPr id="5124" name="Line 13"/>
          <p:cNvSpPr>
            <a:spLocks noChangeShapeType="1"/>
          </p:cNvSpPr>
          <p:nvPr/>
        </p:nvSpPr>
        <p:spPr bwMode="auto">
          <a:xfrm>
            <a:off x="152400" y="8799513"/>
            <a:ext cx="6653213"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5125" name="Rectangle 14"/>
          <p:cNvSpPr>
            <a:spLocks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8819" tIns="0" rIns="18819" bIns="0" anchor="b"/>
          <a:lstStyle/>
          <a:p>
            <a:pPr algn="r" defTabSz="903288">
              <a:lnSpc>
                <a:spcPct val="100000"/>
              </a:lnSpc>
            </a:pPr>
            <a:fld id="{22244E67-557B-7741-B9F5-F61AA18495DF}" type="slidenum">
              <a:rPr lang="en-US" sz="800"/>
              <a:pPr algn="r" defTabSz="903288">
                <a:lnSpc>
                  <a:spcPct val="100000"/>
                </a:lnSpc>
              </a:pPr>
              <a:t>‹#›</a:t>
            </a:fld>
            <a:endParaRPr lang="en-US" sz="800"/>
          </a:p>
        </p:txBody>
      </p:sp>
    </p:spTree>
    <p:extLst>
      <p:ext uri="{BB962C8B-B14F-4D97-AF65-F5344CB8AC3E}">
        <p14:creationId xmlns:p14="http://schemas.microsoft.com/office/powerpoint/2010/main" xmlns="" val="218101517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8"/>
          <p:cNvSpPr>
            <a:spLocks noChangeArrowheads="1"/>
          </p:cNvSpPr>
          <p:nvPr/>
        </p:nvSpPr>
        <p:spPr bwMode="auto">
          <a:xfrm>
            <a:off x="6249988" y="8609013"/>
            <a:ext cx="449262" cy="2127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a:p>
        </p:txBody>
      </p:sp>
      <p:sp>
        <p:nvSpPr>
          <p:cNvPr id="6147" name="Rectangle 9"/>
          <p:cNvSpPr>
            <a:spLocks noChangeArrowheads="1"/>
          </p:cNvSpPr>
          <p:nvPr/>
        </p:nvSpPr>
        <p:spPr bwMode="auto">
          <a:xfrm>
            <a:off x="57150" y="8785225"/>
            <a:ext cx="2619375" cy="3476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5667" tIns="50185" rIns="95667" bIns="50185">
            <a:spAutoFit/>
          </a:bodyPr>
          <a:lstStyle/>
          <a:p>
            <a:pPr algn="l" defTabSz="611188">
              <a:lnSpc>
                <a:spcPct val="100000"/>
              </a:lnSpc>
              <a:tabLst>
                <a:tab pos="2387600" algn="l"/>
                <a:tab pos="4830763" algn="l"/>
              </a:tabLst>
            </a:pPr>
            <a:r>
              <a:rPr lang="en-US" sz="800"/>
              <a:t>© 2006, Cisco Systems, Inc. All rights reserved.</a:t>
            </a:r>
          </a:p>
          <a:p>
            <a:pPr algn="l" defTabSz="611188">
              <a:lnSpc>
                <a:spcPct val="100000"/>
              </a:lnSpc>
              <a:tabLst>
                <a:tab pos="2387600" algn="l"/>
                <a:tab pos="4830763" algn="l"/>
              </a:tabLst>
            </a:pPr>
            <a:r>
              <a:rPr lang="en-US" sz="800"/>
              <a:t>Presentation_ID.scr</a:t>
            </a:r>
          </a:p>
        </p:txBody>
      </p:sp>
      <p:sp>
        <p:nvSpPr>
          <p:cNvPr id="6148" name="Line 10"/>
          <p:cNvSpPr>
            <a:spLocks noChangeShapeType="1"/>
          </p:cNvSpPr>
          <p:nvPr/>
        </p:nvSpPr>
        <p:spPr bwMode="auto">
          <a:xfrm>
            <a:off x="152400" y="8799513"/>
            <a:ext cx="6653213"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183307" name="Rectangle 11"/>
          <p:cNvSpPr>
            <a:spLocks noGrp="1" noChangeArrowheads="1"/>
          </p:cNvSpPr>
          <p:nvPr>
            <p:ph type="sldNum" sz="quarter" idx="5"/>
          </p:nvPr>
        </p:nvSpPr>
        <p:spPr bwMode="auto">
          <a:xfrm>
            <a:off x="5929313" y="8680450"/>
            <a:ext cx="812800" cy="287338"/>
          </a:xfrm>
          <a:prstGeom prst="rect">
            <a:avLst/>
          </a:prstGeom>
          <a:noFill/>
          <a:ln w="9525">
            <a:noFill/>
            <a:miter lim="800000"/>
            <a:headEnd/>
            <a:tailEnd/>
          </a:ln>
          <a:effectLst/>
        </p:spPr>
        <p:txBody>
          <a:bodyPr vert="horz" wrap="square" lIns="18819" tIns="0" rIns="18819" bIns="0" numCol="1" anchor="b" anchorCtr="0" compatLnSpc="1">
            <a:prstTxWarp prst="textNoShape">
              <a:avLst/>
            </a:prstTxWarp>
          </a:bodyPr>
          <a:lstStyle>
            <a:lvl1pPr algn="r" defTabSz="903288">
              <a:lnSpc>
                <a:spcPct val="100000"/>
              </a:lnSpc>
              <a:defRPr sz="800" smtClean="0">
                <a:cs typeface="+mn-cs"/>
              </a:defRPr>
            </a:lvl1pPr>
          </a:lstStyle>
          <a:p>
            <a:pPr>
              <a:defRPr/>
            </a:pPr>
            <a:fld id="{F4CE0E46-7F05-B940-8356-5580BE265E49}" type="slidenum">
              <a:rPr lang="en-US"/>
              <a:pPr>
                <a:defRPr/>
              </a:pPr>
              <a:t>‹#›</a:t>
            </a:fld>
            <a:endParaRPr lang="en-US"/>
          </a:p>
        </p:txBody>
      </p:sp>
      <p:sp>
        <p:nvSpPr>
          <p:cNvPr id="6150" name="Rectangle 12"/>
          <p:cNvSpPr>
            <a:spLocks noGrp="1" noRot="1" noChangeAspect="1" noChangeArrowheads="1" noTextEdit="1"/>
          </p:cNvSpPr>
          <p:nvPr>
            <p:ph type="sldImg" idx="2"/>
          </p:nvPr>
        </p:nvSpPr>
        <p:spPr bwMode="auto">
          <a:xfrm>
            <a:off x="873125" y="244475"/>
            <a:ext cx="5321300" cy="3990975"/>
          </a:xfrm>
          <a:prstGeom prst="rect">
            <a:avLst/>
          </a:prstGeom>
          <a:noFill/>
          <a:ln w="12700">
            <a:solidFill>
              <a:schemeClr val="tx1"/>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183309" name="Rectangle 13"/>
          <p:cNvSpPr>
            <a:spLocks noGrp="1" noChangeArrowheads="1"/>
          </p:cNvSpPr>
          <p:nvPr>
            <p:ph type="body" sz="quarter" idx="3"/>
          </p:nvPr>
        </p:nvSpPr>
        <p:spPr bwMode="auto">
          <a:xfrm>
            <a:off x="768350" y="4378325"/>
            <a:ext cx="5468938" cy="4252913"/>
          </a:xfrm>
          <a:prstGeom prst="rect">
            <a:avLst/>
          </a:prstGeom>
          <a:noFill/>
          <a:ln w="9525">
            <a:noFill/>
            <a:miter lim="800000"/>
            <a:headEnd/>
            <a:tailEnd/>
          </a:ln>
          <a:effectLst/>
        </p:spPr>
        <p:txBody>
          <a:bodyPr vert="horz" wrap="square" lIns="95667" tIns="50185" rIns="95667" bIns="50185" numCol="1" anchor="t" anchorCtr="0" compatLnSpc="1">
            <a:prstTxWarp prst="textNoShape">
              <a:avLst/>
            </a:prstTxWarp>
          </a:bodyPr>
          <a:lstStyle/>
          <a:p>
            <a:pPr lvl="0"/>
            <a:r>
              <a:rPr lang="en-US" noProof="0" smtClean="0"/>
              <a:t>Body Text</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Tree>
    <p:extLst>
      <p:ext uri="{BB962C8B-B14F-4D97-AF65-F5344CB8AC3E}">
        <p14:creationId xmlns:p14="http://schemas.microsoft.com/office/powerpoint/2010/main" xmlns="" val="626460584"/>
      </p:ext>
    </p:extLst>
  </p:cSld>
  <p:clrMap bg1="lt1" tx1="dk1" bg2="lt2" tx2="dk2" accent1="accent1" accent2="accent2" accent3="accent3" accent4="accent4" accent5="accent5" accent6="accent6" hlink="hlink" folHlink="folHlink"/>
  <p:notesStyle>
    <a:lvl1pPr marL="112713" indent="-112713" algn="l" defTabSz="1020763" rtl="0" eaLnBrk="0" fontAlgn="base" hangingPunct="0">
      <a:lnSpc>
        <a:spcPct val="90000"/>
      </a:lnSpc>
      <a:spcBef>
        <a:spcPct val="50000"/>
      </a:spcBef>
      <a:spcAft>
        <a:spcPct val="0"/>
      </a:spcAft>
      <a:buSzPct val="100000"/>
      <a:buChar char="•"/>
      <a:defRPr sz="1200" kern="1200">
        <a:solidFill>
          <a:schemeClr val="tx1"/>
        </a:solidFill>
        <a:latin typeface="Arial" charset="0"/>
        <a:ea typeface="ＭＳ Ｐゴシック" charset="0"/>
        <a:cs typeface="ＭＳ Ｐゴシック" charset="0"/>
      </a:defRPr>
    </a:lvl1pPr>
    <a:lvl2pPr marL="482600" indent="-120650" algn="l" defTabSz="1020763" rtl="0" eaLnBrk="0" fontAlgn="base" hangingPunct="0">
      <a:lnSpc>
        <a:spcPct val="90000"/>
      </a:lnSpc>
      <a:spcBef>
        <a:spcPct val="35000"/>
      </a:spcBef>
      <a:spcAft>
        <a:spcPct val="0"/>
      </a:spcAft>
      <a:buSzPct val="100000"/>
      <a:buChar char="•"/>
      <a:defRPr sz="1200" kern="1200">
        <a:solidFill>
          <a:schemeClr val="tx1"/>
        </a:solidFill>
        <a:latin typeface="Arial" charset="0"/>
        <a:ea typeface="ＭＳ Ｐゴシック" charset="0"/>
        <a:cs typeface="+mn-cs"/>
      </a:defRPr>
    </a:lvl2pPr>
    <a:lvl3pPr marL="966788" algn="l" defTabSz="1020763" rtl="0" eaLnBrk="0" fontAlgn="base" hangingPunct="0">
      <a:lnSpc>
        <a:spcPct val="90000"/>
      </a:lnSpc>
      <a:spcBef>
        <a:spcPct val="35000"/>
      </a:spcBef>
      <a:spcAft>
        <a:spcPct val="0"/>
      </a:spcAft>
      <a:buSzPct val="100000"/>
      <a:buChar char="•"/>
      <a:defRPr sz="1200" kern="1200">
        <a:solidFill>
          <a:schemeClr val="tx1"/>
        </a:solidFill>
        <a:latin typeface="Arial" charset="0"/>
        <a:ea typeface="ＭＳ Ｐゴシック" charset="0"/>
        <a:cs typeface="+mn-cs"/>
      </a:defRPr>
    </a:lvl3pPr>
    <a:lvl4pPr marL="1449388" algn="l" defTabSz="1020763" rtl="0" eaLnBrk="0" fontAlgn="base" hangingPunct="0">
      <a:lnSpc>
        <a:spcPct val="90000"/>
      </a:lnSpc>
      <a:spcBef>
        <a:spcPct val="35000"/>
      </a:spcBef>
      <a:spcAft>
        <a:spcPct val="0"/>
      </a:spcAft>
      <a:buSzPct val="100000"/>
      <a:buChar char="•"/>
      <a:defRPr sz="1200" kern="1200">
        <a:solidFill>
          <a:schemeClr val="tx1"/>
        </a:solidFill>
        <a:latin typeface="Arial" charset="0"/>
        <a:ea typeface="ＭＳ Ｐゴシック" charset="0"/>
        <a:cs typeface="+mn-cs"/>
      </a:defRPr>
    </a:lvl4pPr>
    <a:lvl5pPr marL="1931988" algn="l" defTabSz="1020763" rtl="0" eaLnBrk="0" fontAlgn="base" hangingPunct="0">
      <a:lnSpc>
        <a:spcPct val="90000"/>
      </a:lnSpc>
      <a:spcBef>
        <a:spcPct val="35000"/>
      </a:spcBef>
      <a:spcAft>
        <a:spcPct val="0"/>
      </a:spcAft>
      <a:buSzPct val="100000"/>
      <a:buChar char="•"/>
      <a:defRPr sz="1200" kern="1200">
        <a:solidFill>
          <a:schemeClr val="tx1"/>
        </a:solidFill>
        <a:latin typeface="Arial" charset="0"/>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11"/>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CD9030C1-C977-B14B-8EB7-BA2B30FCDB63}" type="slidenum">
              <a:rPr lang="en-US" sz="800"/>
              <a:pPr/>
              <a:t>1</a:t>
            </a:fld>
            <a:endParaRPr lang="en-US" sz="800"/>
          </a:p>
        </p:txBody>
      </p:sp>
      <p:sp>
        <p:nvSpPr>
          <p:cNvPr id="8194" name="Rectangle 2"/>
          <p:cNvSpPr>
            <a:spLocks noGrp="1" noRot="1" noChangeAspect="1" noChangeArrowheads="1" noTextEdit="1"/>
          </p:cNvSpPr>
          <p:nvPr>
            <p:ph type="sldImg"/>
          </p:nvPr>
        </p:nvSpPr>
        <p:spPr>
          <a:ln/>
        </p:spPr>
      </p:sp>
      <p:sp>
        <p:nvSpPr>
          <p:cNvPr id="8195" name="Rectangle 3"/>
          <p:cNvSpPr>
            <a:spLocks noGrp="1" noChangeArrowheads="1"/>
          </p:cNvSpPr>
          <p:nvPr>
            <p:ph type="body" idx="1"/>
          </p:nvPr>
        </p:nvSpPr>
        <p:spPr>
          <a:xfrm>
            <a:off x="404813" y="4378325"/>
            <a:ext cx="6121400" cy="4252913"/>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a:buFontTx/>
              <a:buNone/>
            </a:pPr>
            <a:r>
              <a:rPr lang="en-US" b="0" dirty="0" smtClean="0"/>
              <a:t>Cisco Networking Academy Program</a:t>
            </a:r>
          </a:p>
          <a:p>
            <a:pPr>
              <a:buFontTx/>
              <a:buNone/>
            </a:pPr>
            <a:r>
              <a:rPr lang="en-US" b="0" dirty="0" smtClean="0"/>
              <a:t>Introduction to Networks</a:t>
            </a:r>
            <a:r>
              <a:rPr lang="en-US" b="0" baseline="0" dirty="0" smtClean="0"/>
              <a:t> v6.0</a:t>
            </a:r>
            <a:endParaRPr lang="en-US" b="0" dirty="0" smtClean="0"/>
          </a:p>
          <a:p>
            <a:pPr>
              <a:buFontTx/>
              <a:buNone/>
            </a:pPr>
            <a:r>
              <a:rPr lang="en-US" sz="1200" b="0" dirty="0" smtClean="0"/>
              <a:t>Chapter 1: Explore the Network</a:t>
            </a:r>
            <a:endParaRPr lang="en-GB" b="0" dirty="0"/>
          </a:p>
        </p:txBody>
      </p:sp>
    </p:spTree>
    <p:extLst>
      <p:ext uri="{BB962C8B-B14F-4D97-AF65-F5344CB8AC3E}">
        <p14:creationId xmlns:p14="http://schemas.microsoft.com/office/powerpoint/2010/main" xmlns="" val="4769437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Rectangle 11"/>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A75ECC62-78AC-A949-A1CD-34249F1AC0F8}" type="slidenum">
              <a:rPr lang="en-US" sz="800"/>
              <a:pPr/>
              <a:t>10</a:t>
            </a:fld>
            <a:endParaRPr lang="en-US" sz="800"/>
          </a:p>
        </p:txBody>
      </p:sp>
      <p:sp>
        <p:nvSpPr>
          <p:cNvPr id="12290" name="Rectangle 2"/>
          <p:cNvSpPr>
            <a:spLocks noGrp="1" noRot="1" noChangeAspect="1" noChangeArrowheads="1" noTextEdit="1"/>
          </p:cNvSpPr>
          <p:nvPr>
            <p:ph type="sldImg"/>
          </p:nvPr>
        </p:nvSpPr>
        <p:spPr>
          <a:ln/>
        </p:spPr>
      </p:sp>
      <p:sp>
        <p:nvSpPr>
          <p:cNvPr id="12291"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3.1.1.1 What is Communication?</a:t>
            </a:r>
            <a:endParaRPr lang="en-US" dirty="0"/>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49" name="Rectangle 11"/>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456D85A9-743D-1547-8B4C-2DEF66CC9776}" type="slidenum">
              <a:rPr lang="en-US" sz="800"/>
              <a:pPr/>
              <a:t>100</a:t>
            </a:fld>
            <a:endParaRPr lang="en-US" sz="800"/>
          </a:p>
        </p:txBody>
      </p:sp>
      <p:sp>
        <p:nvSpPr>
          <p:cNvPr id="104450" name="Rectangle 2"/>
          <p:cNvSpPr>
            <a:spLocks noGrp="1" noRot="1" noChangeAspect="1" noChangeArrowheads="1" noTextEdit="1"/>
          </p:cNvSpPr>
          <p:nvPr>
            <p:ph type="sldImg"/>
          </p:nvPr>
        </p:nvSpPr>
        <p:spPr>
          <a:ln/>
        </p:spPr>
      </p:sp>
      <p:sp>
        <p:nvSpPr>
          <p:cNvPr id="104451"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6.4.3.1 Default Gateway on a Host</a:t>
            </a:r>
            <a:endParaRPr 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Rectangle 11"/>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45AC3BBA-D463-F44C-8752-00196D404507}" type="slidenum">
              <a:rPr lang="en-US" sz="800"/>
              <a:pPr/>
              <a:t>11</a:t>
            </a:fld>
            <a:endParaRPr lang="en-US" sz="800"/>
          </a:p>
        </p:txBody>
      </p:sp>
      <p:sp>
        <p:nvSpPr>
          <p:cNvPr id="14338" name="Rectangle 2"/>
          <p:cNvSpPr>
            <a:spLocks noGrp="1" noRot="1" noChangeAspect="1" noChangeArrowheads="1" noTextEdit="1"/>
          </p:cNvSpPr>
          <p:nvPr>
            <p:ph type="sldImg"/>
          </p:nvPr>
        </p:nvSpPr>
        <p:spPr>
          <a:ln/>
        </p:spPr>
      </p:sp>
      <p:sp>
        <p:nvSpPr>
          <p:cNvPr id="14339"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3.1.1.2 Establishing the Rules</a:t>
            </a:r>
            <a:endParaRPr 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11"/>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00F5DD48-9362-964E-A84E-7CA301B444CD}" type="slidenum">
              <a:rPr lang="en-US" sz="800"/>
              <a:pPr/>
              <a:t>12</a:t>
            </a:fld>
            <a:endParaRPr lang="en-US" sz="800"/>
          </a:p>
        </p:txBody>
      </p:sp>
      <p:sp>
        <p:nvSpPr>
          <p:cNvPr id="16386" name="Rectangle 2"/>
          <p:cNvSpPr>
            <a:spLocks noGrp="1" noRot="1" noChangeAspect="1" noChangeArrowheads="1" noTextEdit="1"/>
          </p:cNvSpPr>
          <p:nvPr>
            <p:ph type="sldImg"/>
          </p:nvPr>
        </p:nvSpPr>
        <p:spPr>
          <a:ln/>
        </p:spPr>
      </p:sp>
      <p:sp>
        <p:nvSpPr>
          <p:cNvPr id="16387"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3.1.1.3 Message Encoding</a:t>
            </a:r>
            <a:endParaRPr 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11"/>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862E776F-9F84-E64F-B86B-88FB808E7E2E}" type="slidenum">
              <a:rPr lang="en-US" sz="800"/>
              <a:pPr/>
              <a:t>13</a:t>
            </a:fld>
            <a:endParaRPr lang="en-US" sz="800"/>
          </a:p>
        </p:txBody>
      </p:sp>
      <p:sp>
        <p:nvSpPr>
          <p:cNvPr id="18434" name="Rectangle 2"/>
          <p:cNvSpPr>
            <a:spLocks noGrp="1" noRot="1" noChangeAspect="1" noChangeArrowheads="1" noTextEdit="1"/>
          </p:cNvSpPr>
          <p:nvPr>
            <p:ph type="sldImg"/>
          </p:nvPr>
        </p:nvSpPr>
        <p:spPr>
          <a:ln/>
        </p:spPr>
      </p:sp>
      <p:sp>
        <p:nvSpPr>
          <p:cNvPr id="18435"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3.1.1.4 Message Formatting and Encapsulation</a:t>
            </a:r>
            <a:endParaRPr 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11"/>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4FB6A7E5-BA24-8244-BB90-5D5C919E4DDE}" type="slidenum">
              <a:rPr lang="en-US" sz="800"/>
              <a:pPr/>
              <a:t>14</a:t>
            </a:fld>
            <a:endParaRPr lang="en-US" sz="800"/>
          </a:p>
        </p:txBody>
      </p:sp>
      <p:sp>
        <p:nvSpPr>
          <p:cNvPr id="20482" name="Rectangle 2"/>
          <p:cNvSpPr>
            <a:spLocks noGrp="1" noRot="1" noChangeAspect="1" noChangeArrowheads="1" noTextEdit="1"/>
          </p:cNvSpPr>
          <p:nvPr>
            <p:ph type="sldImg"/>
          </p:nvPr>
        </p:nvSpPr>
        <p:spPr>
          <a:ln/>
        </p:spPr>
      </p:sp>
      <p:sp>
        <p:nvSpPr>
          <p:cNvPr id="20483"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3.1.1.5 Message Size</a:t>
            </a:r>
            <a:endParaRPr 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B8DB5FB5-EF59-3F4E-9533-24DE96D673A9}" type="slidenum">
              <a:rPr lang="en-US" sz="800"/>
              <a:pPr/>
              <a:t>15</a:t>
            </a:fld>
            <a:endParaRPr lang="en-U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3.1.1.6 Message Timing</a:t>
            </a:r>
            <a:endParaRPr 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11"/>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6031AACB-708B-284D-A916-66A7FB77742E}" type="slidenum">
              <a:rPr lang="en-US" sz="800"/>
              <a:pPr/>
              <a:t>16</a:t>
            </a:fld>
            <a:endParaRPr lang="en-US" sz="800"/>
          </a:p>
        </p:txBody>
      </p:sp>
      <p:sp>
        <p:nvSpPr>
          <p:cNvPr id="24578" name="Rectangle 2"/>
          <p:cNvSpPr>
            <a:spLocks noGrp="1" noRot="1" noChangeAspect="1" noChangeArrowheads="1" noTextEdit="1"/>
          </p:cNvSpPr>
          <p:nvPr>
            <p:ph type="sldImg"/>
          </p:nvPr>
        </p:nvSpPr>
        <p:spPr>
          <a:ln/>
        </p:spPr>
      </p:sp>
      <p:sp>
        <p:nvSpPr>
          <p:cNvPr id="24579"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3.1.1.7 Message Delivery Options</a:t>
            </a:r>
            <a:endParaRPr 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11"/>
          <p:cNvSpPr>
            <a:spLocks noGrp="1" noChangeArrowheads="1"/>
          </p:cNvSpPr>
          <p:nvPr>
            <p:ph type="sldNum" sz="quarter" idx="5"/>
          </p:nvPr>
        </p:nvSpPr>
        <p:spPr>
          <a:noFill/>
        </p:spPr>
        <p:txBody>
          <a:bodyPr/>
          <a:lstStyle/>
          <a:p>
            <a:fld id="{F602A389-8690-465F-BB28-DC61C90E42E7}" type="slidenum">
              <a:rPr lang="en-US" smtClean="0"/>
              <a:pPr/>
              <a:t>17</a:t>
            </a:fld>
            <a:endParaRPr lang="en-US" dirty="0" smtClean="0"/>
          </a:p>
        </p:txBody>
      </p:sp>
      <p:sp>
        <p:nvSpPr>
          <p:cNvPr id="31747" name="Rectangle 2"/>
          <p:cNvSpPr>
            <a:spLocks noGrp="1" noRot="1" noChangeAspect="1" noChangeArrowheads="1" noTextEdit="1"/>
          </p:cNvSpPr>
          <p:nvPr>
            <p:ph type="sldImg"/>
          </p:nvPr>
        </p:nvSpPr>
        <p:spPr>
          <a:ln/>
        </p:spPr>
      </p:sp>
      <p:sp>
        <p:nvSpPr>
          <p:cNvPr id="31748" name="Rectangle 3"/>
          <p:cNvSpPr>
            <a:spLocks noGrp="1" noChangeArrowheads="1"/>
          </p:cNvSpPr>
          <p:nvPr>
            <p:ph type="body" idx="1"/>
          </p:nvPr>
        </p:nvSpPr>
        <p:spPr>
          <a:xfrm>
            <a:off x="404813" y="4378325"/>
            <a:ext cx="6121400" cy="4252913"/>
          </a:xfrm>
          <a:noFill/>
          <a:ln/>
        </p:spPr>
        <p:txBody>
          <a:bodyPr/>
          <a:lstStyle/>
          <a:p>
            <a:pPr>
              <a:buFontTx/>
              <a:buNone/>
            </a:pPr>
            <a:r>
              <a:rPr lang="en-US" b="0" dirty="0" smtClean="0"/>
              <a:t>Cisco Networking Academy program</a:t>
            </a:r>
          </a:p>
          <a:p>
            <a:pPr>
              <a:buFontTx/>
              <a:buNone/>
            </a:pPr>
            <a:r>
              <a:rPr lang="en-US" b="0" dirty="0" smtClean="0"/>
              <a:t>Introduction to Networks</a:t>
            </a:r>
          </a:p>
          <a:p>
            <a:pPr>
              <a:buFontTx/>
              <a:buNone/>
            </a:pPr>
            <a:r>
              <a:rPr lang="en-US" sz="1300" b="0" dirty="0" smtClean="0"/>
              <a:t>Chapter 3: Network Protocols and Communications</a:t>
            </a:r>
            <a:endParaRPr lang="en-GB" b="0"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11"/>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E9D741E8-40CE-BC4F-BCD9-E380DA1C8156}" type="slidenum">
              <a:rPr lang="en-US" sz="800"/>
              <a:pPr/>
              <a:t>18</a:t>
            </a:fld>
            <a:endParaRPr lang="en-US" sz="800"/>
          </a:p>
        </p:txBody>
      </p:sp>
      <p:sp>
        <p:nvSpPr>
          <p:cNvPr id="28674" name="Rectangle 2"/>
          <p:cNvSpPr>
            <a:spLocks noGrp="1" noRot="1" noChangeAspect="1" noChangeArrowheads="1" noTextEdit="1"/>
          </p:cNvSpPr>
          <p:nvPr>
            <p:ph type="sldImg"/>
          </p:nvPr>
        </p:nvSpPr>
        <p:spPr>
          <a:ln/>
        </p:spPr>
      </p:sp>
      <p:sp>
        <p:nvSpPr>
          <p:cNvPr id="28675"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3.2.1.2 Network Protocols</a:t>
            </a:r>
            <a:endParaRPr 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11"/>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9EFEB9F9-38EE-3C4A-8AB2-A7C69126EE13}" type="slidenum">
              <a:rPr lang="en-US" sz="800"/>
              <a:pPr/>
              <a:t>19</a:t>
            </a:fld>
            <a:endParaRPr lang="en-US" sz="800"/>
          </a:p>
        </p:txBody>
      </p:sp>
      <p:sp>
        <p:nvSpPr>
          <p:cNvPr id="30722" name="Rectangle 2"/>
          <p:cNvSpPr>
            <a:spLocks noGrp="1" noRot="1" noChangeAspect="1" noChangeArrowheads="1" noTextEdit="1"/>
          </p:cNvSpPr>
          <p:nvPr>
            <p:ph type="sldImg"/>
          </p:nvPr>
        </p:nvSpPr>
        <p:spPr>
          <a:ln/>
        </p:spPr>
      </p:sp>
      <p:sp>
        <p:nvSpPr>
          <p:cNvPr id="30723"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3.2.1.3 Interaction of Protocols</a:t>
            </a:r>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2</a:t>
            </a:fld>
            <a:endParaRPr lang="en-U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1.1</a:t>
            </a:r>
            <a:r>
              <a:rPr lang="en-US" sz="1200" kern="1200" baseline="0" dirty="0" smtClean="0">
                <a:solidFill>
                  <a:schemeClr val="tx1"/>
                </a:solidFill>
                <a:latin typeface="Arial" charset="0"/>
                <a:ea typeface="ＭＳ Ｐゴシック" charset="0"/>
                <a:cs typeface="ＭＳ Ｐゴシック" charset="0"/>
              </a:rPr>
              <a:t> </a:t>
            </a:r>
            <a:r>
              <a:rPr lang="en-US" sz="1200" kern="1200" dirty="0" smtClean="0">
                <a:solidFill>
                  <a:schemeClr val="tx1"/>
                </a:solidFill>
                <a:latin typeface="Arial" charset="0"/>
                <a:ea typeface="ＭＳ Ｐゴシック" charset="0"/>
                <a:cs typeface="ＭＳ Ｐゴシック" charset="0"/>
              </a:rPr>
              <a:t>–</a:t>
            </a:r>
            <a:r>
              <a:rPr lang="en-US" sz="1200" kern="1200" baseline="0" dirty="0" smtClean="0">
                <a:solidFill>
                  <a:schemeClr val="tx1"/>
                </a:solidFill>
                <a:latin typeface="Arial" charset="0"/>
                <a:ea typeface="ＭＳ Ｐゴシック" charset="0"/>
                <a:cs typeface="ＭＳ Ｐゴシック" charset="0"/>
              </a:rPr>
              <a:t> Globally Connected</a:t>
            </a:r>
            <a:endParaRPr lang="en-US" sz="1200" kern="1200" dirty="0" smtClean="0">
              <a:solidFill>
                <a:schemeClr val="tx1"/>
              </a:solidFill>
              <a:latin typeface="Arial" charset="0"/>
              <a:ea typeface="ＭＳ Ｐゴシック" charset="0"/>
              <a:cs typeface="ＭＳ Ｐゴシック" charset="0"/>
            </a:endParaRPr>
          </a:p>
          <a:p>
            <a:pPr>
              <a:lnSpc>
                <a:spcPct val="80000"/>
              </a:lnSpc>
              <a:buFontTx/>
              <a:buNone/>
            </a:pPr>
            <a:r>
              <a:rPr lang="en-US" dirty="0" smtClean="0">
                <a:latin typeface="Arial" charset="0"/>
              </a:rPr>
              <a:t>1.1.1</a:t>
            </a:r>
            <a:r>
              <a:rPr lang="en-US" baseline="0" dirty="0" smtClean="0">
                <a:latin typeface="Arial" charset="0"/>
              </a:rPr>
              <a:t> – Network Today</a:t>
            </a:r>
            <a:endParaRPr lang="en-US" dirty="0" smtClean="0"/>
          </a:p>
          <a:p>
            <a:pPr>
              <a:lnSpc>
                <a:spcPct val="80000"/>
              </a:lnSpc>
              <a:buFontTx/>
              <a:buNone/>
            </a:pPr>
            <a:endParaRPr lang="en-US" dirty="0"/>
          </a:p>
        </p:txBody>
      </p:sp>
    </p:spTree>
    <p:extLst>
      <p:ext uri="{BB962C8B-B14F-4D97-AF65-F5344CB8AC3E}">
        <p14:creationId xmlns:p14="http://schemas.microsoft.com/office/powerpoint/2010/main" xmlns="" val="19575632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11"/>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F030F8DD-2482-214C-8AFB-31B853766638}" type="slidenum">
              <a:rPr lang="en-US" sz="800"/>
              <a:pPr/>
              <a:t>20</a:t>
            </a:fld>
            <a:endParaRPr lang="en-US" sz="800"/>
          </a:p>
        </p:txBody>
      </p:sp>
      <p:sp>
        <p:nvSpPr>
          <p:cNvPr id="32770" name="Rectangle 2"/>
          <p:cNvSpPr>
            <a:spLocks noGrp="1" noRot="1" noChangeAspect="1" noChangeArrowheads="1" noTextEdit="1"/>
          </p:cNvSpPr>
          <p:nvPr>
            <p:ph type="sldImg"/>
          </p:nvPr>
        </p:nvSpPr>
        <p:spPr>
          <a:ln/>
        </p:spPr>
      </p:sp>
      <p:sp>
        <p:nvSpPr>
          <p:cNvPr id="32771"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3.2.2.1 Protocol Suites and Industry Standards</a:t>
            </a:r>
            <a:endParaRPr 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11"/>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21A0FF3E-7389-5440-A58E-33F00E530596}" type="slidenum">
              <a:rPr lang="en-US" sz="800"/>
              <a:pPr/>
              <a:t>21</a:t>
            </a:fld>
            <a:endParaRPr lang="en-US" sz="800"/>
          </a:p>
        </p:txBody>
      </p:sp>
      <p:sp>
        <p:nvSpPr>
          <p:cNvPr id="34818" name="Rectangle 2"/>
          <p:cNvSpPr>
            <a:spLocks noGrp="1" noRot="1" noChangeAspect="1" noChangeArrowheads="1" noTextEdit="1"/>
          </p:cNvSpPr>
          <p:nvPr>
            <p:ph type="sldImg"/>
          </p:nvPr>
        </p:nvSpPr>
        <p:spPr>
          <a:ln/>
        </p:spPr>
      </p:sp>
      <p:sp>
        <p:nvSpPr>
          <p:cNvPr id="34819"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3.2.2.2 Creation of the Internet and Development of TCP/IP</a:t>
            </a:r>
            <a:endParaRPr lang="en-US"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11"/>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E1207C5-1137-7544-8A82-2BDEDB5282BB}" type="slidenum">
              <a:rPr lang="en-US" sz="800"/>
              <a:pPr/>
              <a:t>22</a:t>
            </a:fld>
            <a:endParaRPr lang="en-US" sz="800"/>
          </a:p>
        </p:txBody>
      </p:sp>
      <p:sp>
        <p:nvSpPr>
          <p:cNvPr id="36866" name="Rectangle 2"/>
          <p:cNvSpPr>
            <a:spLocks noGrp="1" noRot="1" noChangeAspect="1" noChangeArrowheads="1" noTextEdit="1"/>
          </p:cNvSpPr>
          <p:nvPr>
            <p:ph type="sldImg"/>
          </p:nvPr>
        </p:nvSpPr>
        <p:spPr>
          <a:ln/>
        </p:spPr>
      </p:sp>
      <p:sp>
        <p:nvSpPr>
          <p:cNvPr id="36867"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3.2.2.3 TCP/IP Protocol Suite and Communication Process</a:t>
            </a:r>
            <a:endParaRPr lang="en-US"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11"/>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F282F000-9183-D74E-B406-5BA5067186AA}" type="slidenum">
              <a:rPr lang="en-US" sz="800"/>
              <a:pPr/>
              <a:t>23</a:t>
            </a:fld>
            <a:endParaRPr lang="en-US" sz="800"/>
          </a:p>
        </p:txBody>
      </p:sp>
      <p:sp>
        <p:nvSpPr>
          <p:cNvPr id="36866" name="Rectangle 2"/>
          <p:cNvSpPr>
            <a:spLocks noGrp="1" noRot="1" noChangeAspect="1" noChangeArrowheads="1" noTextEdit="1"/>
          </p:cNvSpPr>
          <p:nvPr>
            <p:ph type="sldImg"/>
          </p:nvPr>
        </p:nvSpPr>
        <p:spPr>
          <a:ln/>
        </p:spPr>
      </p:sp>
      <p:sp>
        <p:nvSpPr>
          <p:cNvPr id="36867"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3.2.4.1 The Benefits of Using a Layered Model</a:t>
            </a:r>
            <a:endParaRPr lang="en-US"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Rectangle 11"/>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E35EA4A-A3A7-684D-B2D1-777FEEBA9B0C}" type="slidenum">
              <a:rPr lang="en-US" sz="800"/>
              <a:pPr/>
              <a:t>24</a:t>
            </a:fld>
            <a:endParaRPr lang="en-US" sz="800"/>
          </a:p>
        </p:txBody>
      </p:sp>
      <p:sp>
        <p:nvSpPr>
          <p:cNvPr id="53250" name="Rectangle 2"/>
          <p:cNvSpPr>
            <a:spLocks noGrp="1" noRot="1" noChangeAspect="1" noChangeArrowheads="1" noTextEdit="1"/>
          </p:cNvSpPr>
          <p:nvPr>
            <p:ph type="sldImg"/>
          </p:nvPr>
        </p:nvSpPr>
        <p:spPr>
          <a:ln/>
        </p:spPr>
      </p:sp>
      <p:sp>
        <p:nvSpPr>
          <p:cNvPr id="53251"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3.2.4.2 The OSI Reference Model</a:t>
            </a:r>
            <a:endParaRPr lang="en-US"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Rectangle 11"/>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BC02162E-FF1D-A047-BDF3-C41D158B696F}" type="slidenum">
              <a:rPr lang="en-US" sz="800"/>
              <a:pPr/>
              <a:t>25</a:t>
            </a:fld>
            <a:endParaRPr lang="en-US" sz="800"/>
          </a:p>
        </p:txBody>
      </p:sp>
      <p:sp>
        <p:nvSpPr>
          <p:cNvPr id="55298" name="Rectangle 2"/>
          <p:cNvSpPr>
            <a:spLocks noGrp="1" noRot="1" noChangeAspect="1" noChangeArrowheads="1" noTextEdit="1"/>
          </p:cNvSpPr>
          <p:nvPr>
            <p:ph type="sldImg"/>
          </p:nvPr>
        </p:nvSpPr>
        <p:spPr>
          <a:ln/>
        </p:spPr>
      </p:sp>
      <p:sp>
        <p:nvSpPr>
          <p:cNvPr id="55299"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3.2.4.3 The TCP/IP Protocol Model</a:t>
            </a:r>
            <a:endParaRPr lang="en-US"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11"/>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591A6BBD-F54E-2342-86BC-C242B7C08922}" type="slidenum">
              <a:rPr lang="en-US" sz="800"/>
              <a:pPr/>
              <a:t>26</a:t>
            </a:fld>
            <a:endParaRPr lang="en-US" sz="800"/>
          </a:p>
        </p:txBody>
      </p:sp>
      <p:sp>
        <p:nvSpPr>
          <p:cNvPr id="57346" name="Rectangle 2"/>
          <p:cNvSpPr>
            <a:spLocks noGrp="1" noRot="1" noChangeAspect="1" noChangeArrowheads="1" noTextEdit="1"/>
          </p:cNvSpPr>
          <p:nvPr>
            <p:ph type="sldImg"/>
          </p:nvPr>
        </p:nvSpPr>
        <p:spPr>
          <a:ln/>
        </p:spPr>
      </p:sp>
      <p:sp>
        <p:nvSpPr>
          <p:cNvPr id="57347"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3.2.4.4 Comparing the OSI Model with the TCP/IP Model</a:t>
            </a:r>
            <a:endParaRPr lang="en-US"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11"/>
          <p:cNvSpPr>
            <a:spLocks noGrp="1" noChangeArrowheads="1"/>
          </p:cNvSpPr>
          <p:nvPr>
            <p:ph type="sldNum" sz="quarter" idx="5"/>
          </p:nvPr>
        </p:nvSpPr>
        <p:spPr>
          <a:noFill/>
        </p:spPr>
        <p:txBody>
          <a:bodyPr/>
          <a:lstStyle/>
          <a:p>
            <a:fld id="{F602A389-8690-465F-BB28-DC61C90E42E7}" type="slidenum">
              <a:rPr lang="en-US" smtClean="0"/>
              <a:pPr/>
              <a:t>27</a:t>
            </a:fld>
            <a:endParaRPr lang="en-US" dirty="0" smtClean="0"/>
          </a:p>
        </p:txBody>
      </p:sp>
      <p:sp>
        <p:nvSpPr>
          <p:cNvPr id="31747" name="Rectangle 2"/>
          <p:cNvSpPr>
            <a:spLocks noGrp="1" noRot="1" noChangeAspect="1" noChangeArrowheads="1" noTextEdit="1"/>
          </p:cNvSpPr>
          <p:nvPr>
            <p:ph type="sldImg"/>
          </p:nvPr>
        </p:nvSpPr>
        <p:spPr>
          <a:ln/>
        </p:spPr>
      </p:sp>
      <p:sp>
        <p:nvSpPr>
          <p:cNvPr id="31748" name="Rectangle 3"/>
          <p:cNvSpPr>
            <a:spLocks noGrp="1" noChangeArrowheads="1"/>
          </p:cNvSpPr>
          <p:nvPr>
            <p:ph type="body" idx="1"/>
          </p:nvPr>
        </p:nvSpPr>
        <p:spPr>
          <a:xfrm>
            <a:off x="404813" y="4378325"/>
            <a:ext cx="6121400" cy="4252913"/>
          </a:xfrm>
          <a:noFill/>
          <a:ln/>
        </p:spPr>
        <p:txBody>
          <a:bodyPr/>
          <a:lstStyle/>
          <a:p>
            <a:pPr>
              <a:buFontTx/>
              <a:buNone/>
            </a:pPr>
            <a:r>
              <a:rPr lang="en-US" b="0" dirty="0" smtClean="0"/>
              <a:t>Cisco Networking Academy program</a:t>
            </a:r>
          </a:p>
          <a:p>
            <a:pPr>
              <a:buFontTx/>
              <a:buNone/>
            </a:pPr>
            <a:r>
              <a:rPr lang="en-US" b="0" dirty="0" smtClean="0"/>
              <a:t>Introduction to Networks</a:t>
            </a:r>
          </a:p>
          <a:p>
            <a:pPr>
              <a:buFontTx/>
              <a:buNone/>
            </a:pPr>
            <a:r>
              <a:rPr lang="en-US" sz="1300" b="0" dirty="0" smtClean="0"/>
              <a:t>Chapter 3: Network Protocols and Communications</a:t>
            </a:r>
            <a:endParaRPr lang="en-GB" b="0"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Rectangle 11"/>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825AD203-C5D2-8545-9F67-6340BEF9FBB8}" type="slidenum">
              <a:rPr lang="en-US" sz="800"/>
              <a:pPr/>
              <a:t>28</a:t>
            </a:fld>
            <a:endParaRPr lang="en-US" sz="800"/>
          </a:p>
        </p:txBody>
      </p:sp>
      <p:sp>
        <p:nvSpPr>
          <p:cNvPr id="59394" name="Rectangle 2"/>
          <p:cNvSpPr>
            <a:spLocks noGrp="1" noRot="1" noChangeAspect="1" noChangeArrowheads="1" noTextEdit="1"/>
          </p:cNvSpPr>
          <p:nvPr>
            <p:ph type="sldImg"/>
          </p:nvPr>
        </p:nvSpPr>
        <p:spPr>
          <a:ln/>
        </p:spPr>
      </p:sp>
      <p:sp>
        <p:nvSpPr>
          <p:cNvPr id="59395"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3.3.1.1 Communicating the Messages</a:t>
            </a:r>
            <a:endParaRPr lang="en-US"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Rectangle 11"/>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8335F6D-B997-8E40-82E2-05ED6650C517}" type="slidenum">
              <a:rPr lang="en-US" sz="800"/>
              <a:pPr/>
              <a:t>29</a:t>
            </a:fld>
            <a:endParaRPr lang="en-US" sz="800"/>
          </a:p>
        </p:txBody>
      </p:sp>
      <p:sp>
        <p:nvSpPr>
          <p:cNvPr id="61442" name="Rectangle 2"/>
          <p:cNvSpPr>
            <a:spLocks noGrp="1" noRot="1" noChangeAspect="1" noChangeArrowheads="1" noTextEdit="1"/>
          </p:cNvSpPr>
          <p:nvPr>
            <p:ph type="sldImg"/>
          </p:nvPr>
        </p:nvSpPr>
        <p:spPr>
          <a:ln/>
        </p:spPr>
      </p:sp>
      <p:sp>
        <p:nvSpPr>
          <p:cNvPr id="61443"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3.3.1.2 Protocol Data Units (PDUs)</a:t>
            </a:r>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3</a:t>
            </a:fld>
            <a:endParaRPr lang="en-U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1.1 – Globally Connected</a:t>
            </a:r>
          </a:p>
          <a:p>
            <a:pPr>
              <a:lnSpc>
                <a:spcPct val="80000"/>
              </a:lnSpc>
              <a:buFontTx/>
              <a:buNone/>
            </a:pPr>
            <a:r>
              <a:rPr lang="en-US" dirty="0" smtClean="0">
                <a:latin typeface="Arial" charset="0"/>
              </a:rPr>
              <a:t>1.1.2 – Providing</a:t>
            </a:r>
            <a:r>
              <a:rPr lang="en-US" baseline="0" dirty="0" smtClean="0">
                <a:latin typeface="Arial" charset="0"/>
              </a:rPr>
              <a:t> Resources in a Network</a:t>
            </a:r>
            <a:endParaRPr lang="en-US" dirty="0" smtClean="0"/>
          </a:p>
          <a:p>
            <a:pPr>
              <a:lnSpc>
                <a:spcPct val="80000"/>
              </a:lnSpc>
              <a:buFontTx/>
              <a:buNone/>
            </a:pPr>
            <a:endParaRPr lang="en-US" dirty="0"/>
          </a:p>
        </p:txBody>
      </p:sp>
    </p:spTree>
    <p:extLst>
      <p:ext uri="{BB962C8B-B14F-4D97-AF65-F5344CB8AC3E}">
        <p14:creationId xmlns:p14="http://schemas.microsoft.com/office/powerpoint/2010/main" xmlns="" val="150444829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Rectangle 11"/>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B45199D4-13D0-3644-A9E9-7CFB82FD4B4D}" type="slidenum">
              <a:rPr lang="en-US" sz="800"/>
              <a:pPr/>
              <a:t>30</a:t>
            </a:fld>
            <a:endParaRPr lang="en-US" sz="800"/>
          </a:p>
        </p:txBody>
      </p:sp>
      <p:sp>
        <p:nvSpPr>
          <p:cNvPr id="63490" name="Rectangle 2"/>
          <p:cNvSpPr>
            <a:spLocks noGrp="1" noRot="1" noChangeAspect="1" noChangeArrowheads="1" noTextEdit="1"/>
          </p:cNvSpPr>
          <p:nvPr>
            <p:ph type="sldImg"/>
          </p:nvPr>
        </p:nvSpPr>
        <p:spPr>
          <a:ln/>
        </p:spPr>
      </p:sp>
      <p:sp>
        <p:nvSpPr>
          <p:cNvPr id="63491"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3.3.1.3 Encapsulation</a:t>
            </a:r>
            <a:endParaRPr lang="en-US"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Rectangle 11"/>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4990F82D-02B1-2C4D-A57F-953BFB99D964}" type="slidenum">
              <a:rPr lang="en-US" sz="800"/>
              <a:pPr/>
              <a:t>31</a:t>
            </a:fld>
            <a:endParaRPr lang="en-US" sz="800"/>
          </a:p>
        </p:txBody>
      </p:sp>
      <p:sp>
        <p:nvSpPr>
          <p:cNvPr id="65538" name="Rectangle 2"/>
          <p:cNvSpPr>
            <a:spLocks noGrp="1" noRot="1" noChangeAspect="1" noChangeArrowheads="1" noTextEdit="1"/>
          </p:cNvSpPr>
          <p:nvPr>
            <p:ph type="sldImg"/>
          </p:nvPr>
        </p:nvSpPr>
        <p:spPr>
          <a:ln/>
        </p:spPr>
      </p:sp>
      <p:sp>
        <p:nvSpPr>
          <p:cNvPr id="65539"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3.3.1.4 De-encapsulation</a:t>
            </a:r>
            <a:endParaRPr lang="en-US"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Rectangle 11"/>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463750B6-4B74-8C4B-9B0D-8C4EECE63261}" type="slidenum">
              <a:rPr lang="en-US" sz="800"/>
              <a:pPr/>
              <a:t>32</a:t>
            </a:fld>
            <a:endParaRPr lang="en-US" sz="800"/>
          </a:p>
        </p:txBody>
      </p:sp>
      <p:sp>
        <p:nvSpPr>
          <p:cNvPr id="67586" name="Rectangle 2"/>
          <p:cNvSpPr>
            <a:spLocks noGrp="1" noRot="1" noChangeAspect="1" noChangeArrowheads="1" noTextEdit="1"/>
          </p:cNvSpPr>
          <p:nvPr>
            <p:ph type="sldImg"/>
          </p:nvPr>
        </p:nvSpPr>
        <p:spPr>
          <a:ln/>
        </p:spPr>
      </p:sp>
      <p:sp>
        <p:nvSpPr>
          <p:cNvPr id="67587"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3.3.2.1 Network Addresses and Data Link addresses</a:t>
            </a:r>
            <a:endParaRPr lang="en-US"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Rectangle 11"/>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D4E7E6D-0E40-C74E-A58C-87AE2B46601F}" type="slidenum">
              <a:rPr lang="en-US" sz="800"/>
              <a:pPr/>
              <a:t>33</a:t>
            </a:fld>
            <a:endParaRPr lang="en-US" sz="800"/>
          </a:p>
        </p:txBody>
      </p:sp>
      <p:sp>
        <p:nvSpPr>
          <p:cNvPr id="71682" name="Rectangle 2"/>
          <p:cNvSpPr>
            <a:spLocks noGrp="1" noRot="1" noChangeAspect="1" noChangeArrowheads="1" noTextEdit="1"/>
          </p:cNvSpPr>
          <p:nvPr>
            <p:ph type="sldImg"/>
          </p:nvPr>
        </p:nvSpPr>
        <p:spPr>
          <a:ln/>
        </p:spPr>
      </p:sp>
      <p:sp>
        <p:nvSpPr>
          <p:cNvPr id="71683"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3.3.2.2 Communicating with a Device on the Same Network</a:t>
            </a:r>
            <a:endParaRPr lang="en-US"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Rectangle 11"/>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140F3101-7792-AA41-93FF-A87EC4BB2F76}" type="slidenum">
              <a:rPr lang="en-US" sz="800"/>
              <a:pPr/>
              <a:t>34</a:t>
            </a:fld>
            <a:endParaRPr lang="en-US" sz="800"/>
          </a:p>
        </p:txBody>
      </p:sp>
      <p:sp>
        <p:nvSpPr>
          <p:cNvPr id="73730" name="Rectangle 2"/>
          <p:cNvSpPr>
            <a:spLocks noGrp="1" noRot="1" noChangeAspect="1" noChangeArrowheads="1" noTextEdit="1"/>
          </p:cNvSpPr>
          <p:nvPr>
            <p:ph type="sldImg"/>
          </p:nvPr>
        </p:nvSpPr>
        <p:spPr>
          <a:ln/>
        </p:spPr>
      </p:sp>
      <p:sp>
        <p:nvSpPr>
          <p:cNvPr id="73731"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3.3.2.3 MAC and IP Addresses</a:t>
            </a:r>
            <a:endParaRPr lang="en-US"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Rectangle 11"/>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1FBF1D1D-4D12-E04C-ACC5-9C920AB6C8B2}" type="slidenum">
              <a:rPr lang="en-US" sz="800"/>
              <a:pPr/>
              <a:t>35</a:t>
            </a:fld>
            <a:endParaRPr lang="en-US" sz="800"/>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3.3.3.1 Default Gateway</a:t>
            </a:r>
            <a:endParaRPr lang="en-US"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Rectangle 11"/>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795BA9CC-FC80-7044-9A5E-B346E26CF6EC}" type="slidenum">
              <a:rPr lang="en-US" sz="800"/>
              <a:pPr/>
              <a:t>36</a:t>
            </a:fld>
            <a:endParaRPr lang="en-US" sz="800"/>
          </a:p>
        </p:txBody>
      </p:sp>
      <p:sp>
        <p:nvSpPr>
          <p:cNvPr id="77826" name="Rectangle 2"/>
          <p:cNvSpPr>
            <a:spLocks noGrp="1" noRot="1" noChangeAspect="1" noChangeArrowheads="1" noTextEdit="1"/>
          </p:cNvSpPr>
          <p:nvPr>
            <p:ph type="sldImg"/>
          </p:nvPr>
        </p:nvSpPr>
        <p:spPr>
          <a:ln/>
        </p:spPr>
      </p:sp>
      <p:sp>
        <p:nvSpPr>
          <p:cNvPr id="77827"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3.3.3.2 Communicating with a Device on a Remote Network</a:t>
            </a:r>
            <a:endParaRPr lang="en-US"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11"/>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DFC451AD-8F12-D142-8818-C70BDAC90EDF}" type="slidenum">
              <a:rPr lang="en-US" sz="800"/>
              <a:pPr/>
              <a:t>37</a:t>
            </a:fld>
            <a:endParaRPr lang="en-US" sz="800"/>
          </a:p>
        </p:txBody>
      </p:sp>
      <p:sp>
        <p:nvSpPr>
          <p:cNvPr id="40962" name="Rectangle 2"/>
          <p:cNvSpPr>
            <a:spLocks noGrp="1" noRot="1" noChangeAspect="1" noChangeArrowheads="1" noTextEdit="1"/>
          </p:cNvSpPr>
          <p:nvPr>
            <p:ph type="sldImg"/>
          </p:nvPr>
        </p:nvSpPr>
        <p:spPr>
          <a:ln/>
        </p:spPr>
      </p:sp>
      <p:sp>
        <p:nvSpPr>
          <p:cNvPr id="40963"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a:lnSpc>
                <a:spcPct val="80000"/>
              </a:lnSpc>
              <a:buFontTx/>
              <a:buNone/>
            </a:pPr>
            <a:r>
              <a:rPr lang="en-US" dirty="0" smtClean="0"/>
              <a:t>5.2.1.1 Introduction</a:t>
            </a:r>
            <a:r>
              <a:rPr lang="en-US" baseline="0" dirty="0" smtClean="0"/>
              <a:t> to ARP</a:t>
            </a:r>
            <a:endParaRPr lang="en-US"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11"/>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DFC451AD-8F12-D142-8818-C70BDAC90EDF}" type="slidenum">
              <a:rPr lang="en-US" sz="800"/>
              <a:pPr/>
              <a:t>38</a:t>
            </a:fld>
            <a:endParaRPr lang="en-US" sz="800"/>
          </a:p>
        </p:txBody>
      </p:sp>
      <p:sp>
        <p:nvSpPr>
          <p:cNvPr id="40962" name="Rectangle 2"/>
          <p:cNvSpPr>
            <a:spLocks noGrp="1" noRot="1" noChangeAspect="1" noChangeArrowheads="1" noTextEdit="1"/>
          </p:cNvSpPr>
          <p:nvPr>
            <p:ph type="sldImg"/>
          </p:nvPr>
        </p:nvSpPr>
        <p:spPr>
          <a:ln/>
        </p:spPr>
      </p:sp>
      <p:sp>
        <p:nvSpPr>
          <p:cNvPr id="40963"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a:lnSpc>
                <a:spcPct val="80000"/>
              </a:lnSpc>
              <a:buFontTx/>
              <a:buNone/>
            </a:pPr>
            <a:r>
              <a:rPr lang="en-US" dirty="0" smtClean="0"/>
              <a:t>5.2.1.2/5.2.1.3 ARP Functions/ARP</a:t>
            </a:r>
            <a:r>
              <a:rPr lang="en-US" baseline="0" dirty="0" smtClean="0"/>
              <a:t> Operation</a:t>
            </a:r>
            <a:endParaRPr lang="en-US"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11"/>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DFC451AD-8F12-D142-8818-C70BDAC90EDF}" type="slidenum">
              <a:rPr lang="en-US" sz="800"/>
              <a:pPr/>
              <a:t>39</a:t>
            </a:fld>
            <a:endParaRPr lang="en-US" sz="800"/>
          </a:p>
        </p:txBody>
      </p:sp>
      <p:sp>
        <p:nvSpPr>
          <p:cNvPr id="40962" name="Rectangle 2"/>
          <p:cNvSpPr>
            <a:spLocks noGrp="1" noRot="1" noChangeAspect="1" noChangeArrowheads="1" noTextEdit="1"/>
          </p:cNvSpPr>
          <p:nvPr>
            <p:ph type="sldImg"/>
          </p:nvPr>
        </p:nvSpPr>
        <p:spPr>
          <a:ln/>
        </p:spPr>
      </p:sp>
      <p:sp>
        <p:nvSpPr>
          <p:cNvPr id="40963"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a:lnSpc>
                <a:spcPct val="80000"/>
              </a:lnSpc>
              <a:buFontTx/>
              <a:buNone/>
            </a:pPr>
            <a:r>
              <a:rPr lang="en-US" dirty="0" smtClean="0"/>
              <a:t>5.2.1.3 ARP Operation</a:t>
            </a:r>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4</a:t>
            </a:fld>
            <a:endParaRPr lang="en-U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1.2 – LANs,</a:t>
            </a:r>
            <a:r>
              <a:rPr lang="en-US" sz="1200" kern="1200" baseline="0" dirty="0" smtClean="0">
                <a:solidFill>
                  <a:schemeClr val="tx1"/>
                </a:solidFill>
                <a:latin typeface="Arial" charset="0"/>
                <a:ea typeface="ＭＳ Ｐゴシック" charset="0"/>
                <a:cs typeface="ＭＳ Ｐゴシック" charset="0"/>
              </a:rPr>
              <a:t> WANs, and the Internet</a:t>
            </a:r>
            <a:endParaRPr lang="en-US" sz="1200" kern="1200" dirty="0" smtClean="0">
              <a:solidFill>
                <a:schemeClr val="tx1"/>
              </a:solidFill>
              <a:latin typeface="Arial" charset="0"/>
              <a:ea typeface="ＭＳ Ｐゴシック" charset="0"/>
              <a:cs typeface="ＭＳ Ｐゴシック" charset="0"/>
            </a:endParaRPr>
          </a:p>
          <a:p>
            <a:pPr>
              <a:lnSpc>
                <a:spcPct val="80000"/>
              </a:lnSpc>
              <a:buFontTx/>
              <a:buNone/>
            </a:pPr>
            <a:r>
              <a:rPr lang="en-US" dirty="0" smtClean="0">
                <a:latin typeface="Arial" charset="0"/>
              </a:rPr>
              <a:t>1.2.1 – Network Components</a:t>
            </a:r>
            <a:endParaRPr lang="en-US" dirty="0" smtClean="0"/>
          </a:p>
          <a:p>
            <a:pPr>
              <a:lnSpc>
                <a:spcPct val="80000"/>
              </a:lnSpc>
              <a:buFontTx/>
              <a:buNone/>
            </a:pPr>
            <a:endParaRPr lang="en-US" dirty="0"/>
          </a:p>
        </p:txBody>
      </p:sp>
    </p:spTree>
    <p:extLst>
      <p:ext uri="{BB962C8B-B14F-4D97-AF65-F5344CB8AC3E}">
        <p14:creationId xmlns:p14="http://schemas.microsoft.com/office/powerpoint/2010/main" xmlns="" val="371565899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11"/>
          <p:cNvSpPr>
            <a:spLocks noGrp="1" noChangeArrowheads="1"/>
          </p:cNvSpPr>
          <p:nvPr>
            <p:ph type="sldNum" sz="quarter" idx="5"/>
          </p:nvPr>
        </p:nvSpPr>
        <p:spPr>
          <a:noFill/>
        </p:spPr>
        <p:txBody>
          <a:bodyPr/>
          <a:lstStyle/>
          <a:p>
            <a:fld id="{F602A389-8690-465F-BB28-DC61C90E42E7}" type="slidenum">
              <a:rPr lang="en-US" smtClean="0"/>
              <a:pPr/>
              <a:t>40</a:t>
            </a:fld>
            <a:endParaRPr lang="en-US" dirty="0" smtClean="0"/>
          </a:p>
        </p:txBody>
      </p:sp>
      <p:sp>
        <p:nvSpPr>
          <p:cNvPr id="31747" name="Rectangle 2"/>
          <p:cNvSpPr>
            <a:spLocks noGrp="1" noRot="1" noChangeAspect="1" noChangeArrowheads="1" noTextEdit="1"/>
          </p:cNvSpPr>
          <p:nvPr>
            <p:ph type="sldImg"/>
          </p:nvPr>
        </p:nvSpPr>
        <p:spPr>
          <a:ln/>
        </p:spPr>
      </p:sp>
      <p:sp>
        <p:nvSpPr>
          <p:cNvPr id="31748" name="Rectangle 3"/>
          <p:cNvSpPr>
            <a:spLocks noGrp="1" noChangeArrowheads="1"/>
          </p:cNvSpPr>
          <p:nvPr>
            <p:ph type="body" idx="1"/>
          </p:nvPr>
        </p:nvSpPr>
        <p:spPr>
          <a:xfrm>
            <a:off x="404813" y="4378325"/>
            <a:ext cx="6121400" cy="4252913"/>
          </a:xfrm>
          <a:noFill/>
          <a:ln/>
        </p:spPr>
        <p:txBody>
          <a:bodyPr/>
          <a:lstStyle/>
          <a:p>
            <a:pPr>
              <a:buFontTx/>
              <a:buNone/>
            </a:pPr>
            <a:r>
              <a:rPr lang="en-US" b="0" dirty="0" smtClean="0"/>
              <a:t>Cisco Networking Academy program</a:t>
            </a:r>
          </a:p>
          <a:p>
            <a:pPr>
              <a:buFontTx/>
              <a:buNone/>
            </a:pPr>
            <a:r>
              <a:rPr lang="en-US" b="0" dirty="0" smtClean="0"/>
              <a:t>Introduction to Networks</a:t>
            </a:r>
          </a:p>
          <a:p>
            <a:pPr>
              <a:buFontTx/>
              <a:buNone/>
            </a:pPr>
            <a:r>
              <a:rPr lang="en-US" sz="1300" b="0" dirty="0" smtClean="0"/>
              <a:t>Chapter 4: Network Access</a:t>
            </a:r>
            <a:endParaRPr lang="en-GB" b="0"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Rectangle 11"/>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C0C18BF6-4058-F04B-81E7-4F2EC2CD3F1A}" type="slidenum">
              <a:rPr lang="en-US" sz="800"/>
              <a:pPr/>
              <a:t>41</a:t>
            </a:fld>
            <a:endParaRPr lang="en-US" sz="800"/>
          </a:p>
        </p:txBody>
      </p:sp>
      <p:sp>
        <p:nvSpPr>
          <p:cNvPr id="12290" name="Rectangle 2"/>
          <p:cNvSpPr>
            <a:spLocks noGrp="1" noRot="1" noChangeAspect="1" noChangeArrowheads="1" noTextEdit="1"/>
          </p:cNvSpPr>
          <p:nvPr>
            <p:ph type="sldImg"/>
          </p:nvPr>
        </p:nvSpPr>
        <p:spPr>
          <a:ln/>
        </p:spPr>
      </p:sp>
      <p:sp>
        <p:nvSpPr>
          <p:cNvPr id="12291"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4.1.1.1 Connecting to the Network</a:t>
            </a:r>
            <a:endParaRPr lang="en-US"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Rectangle 11"/>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C92E6443-E366-0646-B101-F0ED93B05558}" type="slidenum">
              <a:rPr lang="en-US" sz="800"/>
              <a:pPr/>
              <a:t>42</a:t>
            </a:fld>
            <a:endParaRPr lang="en-US" sz="800"/>
          </a:p>
        </p:txBody>
      </p:sp>
      <p:sp>
        <p:nvSpPr>
          <p:cNvPr id="14338" name="Rectangle 2"/>
          <p:cNvSpPr>
            <a:spLocks noGrp="1" noRot="1" noChangeAspect="1" noChangeArrowheads="1" noTextEdit="1"/>
          </p:cNvSpPr>
          <p:nvPr>
            <p:ph type="sldImg"/>
          </p:nvPr>
        </p:nvSpPr>
        <p:spPr>
          <a:ln/>
        </p:spPr>
      </p:sp>
      <p:sp>
        <p:nvSpPr>
          <p:cNvPr id="14339"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4.1.1.1 Connecting to the Network (cont.)</a:t>
            </a:r>
            <a:endParaRPr lang="en-US"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11"/>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E9AD2FA3-6F3F-0F40-A1BD-9828FA9BEC3D}" type="slidenum">
              <a:rPr lang="en-US" sz="800"/>
              <a:pPr/>
              <a:t>43</a:t>
            </a:fld>
            <a:endParaRPr lang="en-US" sz="800"/>
          </a:p>
        </p:txBody>
      </p:sp>
      <p:sp>
        <p:nvSpPr>
          <p:cNvPr id="16386" name="Rectangle 2"/>
          <p:cNvSpPr>
            <a:spLocks noGrp="1" noRot="1" noChangeAspect="1" noChangeArrowheads="1" noTextEdit="1"/>
          </p:cNvSpPr>
          <p:nvPr>
            <p:ph type="sldImg"/>
          </p:nvPr>
        </p:nvSpPr>
        <p:spPr>
          <a:ln/>
        </p:spPr>
      </p:sp>
      <p:sp>
        <p:nvSpPr>
          <p:cNvPr id="16387"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4.1.1.2 Network Interface Cards</a:t>
            </a:r>
            <a:endParaRPr lang="en-US" dirty="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11"/>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CB381AB3-5F6F-DD4C-9216-6332A3EB721E}" type="slidenum">
              <a:rPr lang="en-US" sz="800"/>
              <a:pPr/>
              <a:t>44</a:t>
            </a:fld>
            <a:endParaRPr lang="en-US" sz="800"/>
          </a:p>
        </p:txBody>
      </p:sp>
      <p:sp>
        <p:nvSpPr>
          <p:cNvPr id="24578" name="Rectangle 2"/>
          <p:cNvSpPr>
            <a:spLocks noGrp="1" noRot="1" noChangeAspect="1" noChangeArrowheads="1" noTextEdit="1"/>
          </p:cNvSpPr>
          <p:nvPr>
            <p:ph type="sldImg"/>
          </p:nvPr>
        </p:nvSpPr>
        <p:spPr>
          <a:ln/>
        </p:spPr>
      </p:sp>
      <p:sp>
        <p:nvSpPr>
          <p:cNvPr id="24579"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4.1.3.1 Physical Layer Fundamental Principles</a:t>
            </a:r>
            <a:endParaRPr lang="en-US"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11"/>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4EA37E62-235D-9D4B-BA21-5D843E892E68}" type="slidenum">
              <a:rPr lang="en-US" sz="800"/>
              <a:pPr/>
              <a:t>45</a:t>
            </a:fld>
            <a:endParaRPr lang="en-US" sz="800"/>
          </a:p>
        </p:txBody>
      </p:sp>
      <p:sp>
        <p:nvSpPr>
          <p:cNvPr id="28674" name="Rectangle 2"/>
          <p:cNvSpPr>
            <a:spLocks noGrp="1" noRot="1" noChangeAspect="1" noChangeArrowheads="1" noTextEdit="1"/>
          </p:cNvSpPr>
          <p:nvPr>
            <p:ph type="sldImg"/>
          </p:nvPr>
        </p:nvSpPr>
        <p:spPr>
          <a:ln/>
        </p:spPr>
      </p:sp>
      <p:sp>
        <p:nvSpPr>
          <p:cNvPr id="28675"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4.1.3.3 Throughput</a:t>
            </a:r>
            <a:endParaRPr lang="en-US" dirty="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11"/>
          <p:cNvSpPr>
            <a:spLocks noGrp="1" noChangeArrowheads="1"/>
          </p:cNvSpPr>
          <p:nvPr>
            <p:ph type="sldNum" sz="quarter" idx="5"/>
          </p:nvPr>
        </p:nvSpPr>
        <p:spPr>
          <a:noFill/>
        </p:spPr>
        <p:txBody>
          <a:bodyPr/>
          <a:lstStyle/>
          <a:p>
            <a:fld id="{F602A389-8690-465F-BB28-DC61C90E42E7}" type="slidenum">
              <a:rPr lang="en-US" smtClean="0"/>
              <a:pPr/>
              <a:t>46</a:t>
            </a:fld>
            <a:endParaRPr lang="en-US" dirty="0" smtClean="0"/>
          </a:p>
        </p:txBody>
      </p:sp>
      <p:sp>
        <p:nvSpPr>
          <p:cNvPr id="31747" name="Rectangle 2"/>
          <p:cNvSpPr>
            <a:spLocks noGrp="1" noRot="1" noChangeAspect="1" noChangeArrowheads="1" noTextEdit="1"/>
          </p:cNvSpPr>
          <p:nvPr>
            <p:ph type="sldImg"/>
          </p:nvPr>
        </p:nvSpPr>
        <p:spPr>
          <a:ln/>
        </p:spPr>
      </p:sp>
      <p:sp>
        <p:nvSpPr>
          <p:cNvPr id="31748" name="Rectangle 3"/>
          <p:cNvSpPr>
            <a:spLocks noGrp="1" noChangeArrowheads="1"/>
          </p:cNvSpPr>
          <p:nvPr>
            <p:ph type="body" idx="1"/>
          </p:nvPr>
        </p:nvSpPr>
        <p:spPr>
          <a:xfrm>
            <a:off x="404813" y="4378325"/>
            <a:ext cx="6121400" cy="4252913"/>
          </a:xfrm>
          <a:noFill/>
          <a:ln/>
        </p:spPr>
        <p:txBody>
          <a:bodyPr/>
          <a:lstStyle/>
          <a:p>
            <a:pPr>
              <a:buFontTx/>
              <a:buNone/>
            </a:pPr>
            <a:r>
              <a:rPr lang="en-US" b="0" dirty="0" smtClean="0"/>
              <a:t>Cisco Networking Academy program</a:t>
            </a:r>
          </a:p>
          <a:p>
            <a:pPr>
              <a:buFontTx/>
              <a:buNone/>
            </a:pPr>
            <a:r>
              <a:rPr lang="en-US" b="0" dirty="0" smtClean="0"/>
              <a:t>Introduction to Networks</a:t>
            </a:r>
          </a:p>
          <a:p>
            <a:pPr>
              <a:buFontTx/>
              <a:buNone/>
            </a:pPr>
            <a:r>
              <a:rPr lang="en-US" sz="1300" b="0" dirty="0" smtClean="0"/>
              <a:t>Chapter 4: Network Access</a:t>
            </a:r>
            <a:endParaRPr lang="en-GB" b="0" dirty="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11"/>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7EEEA480-DDBC-B24B-B297-53850FFE8CDA}" type="slidenum">
              <a:rPr lang="en-US" sz="800"/>
              <a:pPr/>
              <a:t>47</a:t>
            </a:fld>
            <a:endParaRPr lang="en-US" sz="800"/>
          </a:p>
        </p:txBody>
      </p:sp>
      <p:sp>
        <p:nvSpPr>
          <p:cNvPr id="36866" name="Rectangle 2"/>
          <p:cNvSpPr>
            <a:spLocks noGrp="1" noRot="1" noChangeAspect="1" noChangeArrowheads="1" noTextEdit="1"/>
          </p:cNvSpPr>
          <p:nvPr>
            <p:ph type="sldImg"/>
          </p:nvPr>
        </p:nvSpPr>
        <p:spPr>
          <a:ln/>
        </p:spPr>
      </p:sp>
      <p:sp>
        <p:nvSpPr>
          <p:cNvPr id="36867"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4.2.1.2 Copper Media</a:t>
            </a:r>
            <a:endParaRPr lang="en-US" dirty="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11"/>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54D3876E-1F29-294F-92F0-DEC52E9FEE40}" type="slidenum">
              <a:rPr lang="en-US" sz="800"/>
              <a:pPr/>
              <a:t>48</a:t>
            </a:fld>
            <a:endParaRPr lang="en-US" sz="800"/>
          </a:p>
        </p:txBody>
      </p:sp>
      <p:sp>
        <p:nvSpPr>
          <p:cNvPr id="38914" name="Rectangle 2"/>
          <p:cNvSpPr>
            <a:spLocks noGrp="1" noRot="1" noChangeAspect="1" noChangeArrowheads="1" noTextEdit="1"/>
          </p:cNvSpPr>
          <p:nvPr>
            <p:ph type="sldImg"/>
          </p:nvPr>
        </p:nvSpPr>
        <p:spPr>
          <a:ln/>
        </p:spPr>
      </p:sp>
      <p:sp>
        <p:nvSpPr>
          <p:cNvPr id="38915"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4.2.1.3 Unshielded Twisted-Pair Cable</a:t>
            </a:r>
            <a:endParaRPr lang="en-US" dirty="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11"/>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824FE4DF-3F20-6F41-96E9-F1A13FD97B01}" type="slidenum">
              <a:rPr lang="en-US" sz="800"/>
              <a:pPr/>
              <a:t>49</a:t>
            </a:fld>
            <a:endParaRPr lang="en-US" sz="800"/>
          </a:p>
        </p:txBody>
      </p:sp>
      <p:sp>
        <p:nvSpPr>
          <p:cNvPr id="40962" name="Rectangle 2"/>
          <p:cNvSpPr>
            <a:spLocks noGrp="1" noRot="1" noChangeAspect="1" noChangeArrowheads="1" noTextEdit="1"/>
          </p:cNvSpPr>
          <p:nvPr>
            <p:ph type="sldImg"/>
          </p:nvPr>
        </p:nvSpPr>
        <p:spPr>
          <a:ln/>
        </p:spPr>
      </p:sp>
      <p:sp>
        <p:nvSpPr>
          <p:cNvPr id="40963"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4.2.1.4 Shielded Twisted-Pair (STP) Cable</a:t>
            </a:r>
            <a:endParaRPr 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5</a:t>
            </a:fld>
            <a:endParaRPr lang="en-U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1.2 – LANs,</a:t>
            </a:r>
            <a:r>
              <a:rPr lang="en-US" sz="1200" kern="1200" baseline="0" dirty="0" smtClean="0">
                <a:solidFill>
                  <a:schemeClr val="tx1"/>
                </a:solidFill>
                <a:latin typeface="Arial" charset="0"/>
                <a:ea typeface="ＭＳ Ｐゴシック" charset="0"/>
                <a:cs typeface="ＭＳ Ｐゴシック" charset="0"/>
              </a:rPr>
              <a:t> WANs, and the Internet</a:t>
            </a:r>
            <a:endParaRPr lang="en-US" sz="1200" kern="1200" dirty="0" smtClean="0">
              <a:solidFill>
                <a:schemeClr val="tx1"/>
              </a:solidFill>
              <a:latin typeface="Arial" charset="0"/>
              <a:ea typeface="ＭＳ Ｐゴシック" charset="0"/>
              <a:cs typeface="ＭＳ Ｐゴシック" charset="0"/>
            </a:endParaRPr>
          </a:p>
          <a:p>
            <a:pPr>
              <a:lnSpc>
                <a:spcPct val="80000"/>
              </a:lnSpc>
              <a:buFontTx/>
              <a:buNone/>
            </a:pPr>
            <a:r>
              <a:rPr lang="en-US" dirty="0" smtClean="0">
                <a:latin typeface="Arial" charset="0"/>
              </a:rPr>
              <a:t>1.2.1 – Network Components</a:t>
            </a:r>
            <a:endParaRPr lang="en-US" dirty="0" smtClean="0"/>
          </a:p>
          <a:p>
            <a:pPr>
              <a:lnSpc>
                <a:spcPct val="80000"/>
              </a:lnSpc>
              <a:buFontTx/>
              <a:buNone/>
            </a:pPr>
            <a:endParaRPr lang="en-US" dirty="0"/>
          </a:p>
        </p:txBody>
      </p:sp>
    </p:spTree>
    <p:extLst>
      <p:ext uri="{BB962C8B-B14F-4D97-AF65-F5344CB8AC3E}">
        <p14:creationId xmlns:p14="http://schemas.microsoft.com/office/powerpoint/2010/main" xmlns="" val="56168397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11"/>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612385AF-EAFB-8E4F-A77F-44521047E246}" type="slidenum">
              <a:rPr lang="en-US" sz="800"/>
              <a:pPr/>
              <a:t>50</a:t>
            </a:fld>
            <a:endParaRPr lang="en-US" sz="800"/>
          </a:p>
        </p:txBody>
      </p:sp>
      <p:sp>
        <p:nvSpPr>
          <p:cNvPr id="43010" name="Rectangle 2"/>
          <p:cNvSpPr>
            <a:spLocks noGrp="1" noRot="1" noChangeAspect="1" noChangeArrowheads="1" noTextEdit="1"/>
          </p:cNvSpPr>
          <p:nvPr>
            <p:ph type="sldImg"/>
          </p:nvPr>
        </p:nvSpPr>
        <p:spPr>
          <a:ln/>
        </p:spPr>
      </p:sp>
      <p:sp>
        <p:nvSpPr>
          <p:cNvPr id="43011"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4.2.1.5 Coaxial Cable</a:t>
            </a:r>
            <a:endParaRPr lang="en-US" dirty="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Rectangle 11"/>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F533B62B-18AF-5A48-821C-DEFD2253D687}" type="slidenum">
              <a:rPr lang="en-US" sz="800"/>
              <a:pPr/>
              <a:t>51</a:t>
            </a:fld>
            <a:endParaRPr lang="en-US" sz="800"/>
          </a:p>
        </p:txBody>
      </p:sp>
      <p:sp>
        <p:nvSpPr>
          <p:cNvPr id="47106" name="Rectangle 2"/>
          <p:cNvSpPr>
            <a:spLocks noGrp="1" noRot="1" noChangeAspect="1" noChangeArrowheads="1" noTextEdit="1"/>
          </p:cNvSpPr>
          <p:nvPr>
            <p:ph type="sldImg"/>
          </p:nvPr>
        </p:nvSpPr>
        <p:spPr>
          <a:ln/>
        </p:spPr>
      </p:sp>
      <p:sp>
        <p:nvSpPr>
          <p:cNvPr id="47107"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4.2.2.1 Properties of UTP Cabling</a:t>
            </a:r>
            <a:endParaRPr lang="en-US" dirty="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11"/>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F7838482-5E28-5C41-AF41-AC7DF616257D}" type="slidenum">
              <a:rPr lang="en-US" sz="800"/>
              <a:pPr/>
              <a:t>52</a:t>
            </a:fld>
            <a:endParaRPr lang="en-US" sz="800"/>
          </a:p>
        </p:txBody>
      </p:sp>
      <p:sp>
        <p:nvSpPr>
          <p:cNvPr id="51202" name="Rectangle 2"/>
          <p:cNvSpPr>
            <a:spLocks noGrp="1" noRot="1" noChangeAspect="1" noChangeArrowheads="1" noTextEdit="1"/>
          </p:cNvSpPr>
          <p:nvPr>
            <p:ph type="sldImg"/>
          </p:nvPr>
        </p:nvSpPr>
        <p:spPr>
          <a:ln/>
        </p:spPr>
      </p:sp>
      <p:sp>
        <p:nvSpPr>
          <p:cNvPr id="51203"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4.2.2.3 UTP Connectors</a:t>
            </a:r>
            <a:endParaRPr lang="en-US" dirty="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Rectangle 11"/>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C89D6575-7334-AB41-9EB7-347D4CBA8B95}" type="slidenum">
              <a:rPr lang="en-US" sz="800"/>
              <a:pPr/>
              <a:t>53</a:t>
            </a:fld>
            <a:endParaRPr lang="en-US" sz="800"/>
          </a:p>
        </p:txBody>
      </p:sp>
      <p:sp>
        <p:nvSpPr>
          <p:cNvPr id="53250" name="Rectangle 2"/>
          <p:cNvSpPr>
            <a:spLocks noGrp="1" noRot="1" noChangeAspect="1" noChangeArrowheads="1" noTextEdit="1"/>
          </p:cNvSpPr>
          <p:nvPr>
            <p:ph type="sldImg"/>
          </p:nvPr>
        </p:nvSpPr>
        <p:spPr>
          <a:ln/>
        </p:spPr>
      </p:sp>
      <p:sp>
        <p:nvSpPr>
          <p:cNvPr id="53251"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4.2.2.4 Types of UTP Cable</a:t>
            </a:r>
            <a:endParaRPr lang="en-US" dirty="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Rectangle 11"/>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51071B5C-05E3-944B-BB93-6BA0E3AF0F21}" type="slidenum">
              <a:rPr lang="en-US" sz="800"/>
              <a:pPr/>
              <a:t>54</a:t>
            </a:fld>
            <a:endParaRPr lang="en-US" sz="800"/>
          </a:p>
        </p:txBody>
      </p:sp>
      <p:sp>
        <p:nvSpPr>
          <p:cNvPr id="59394" name="Rectangle 2"/>
          <p:cNvSpPr>
            <a:spLocks noGrp="1" noRot="1" noChangeAspect="1" noChangeArrowheads="1" noTextEdit="1"/>
          </p:cNvSpPr>
          <p:nvPr>
            <p:ph type="sldImg"/>
          </p:nvPr>
        </p:nvSpPr>
        <p:spPr>
          <a:ln/>
        </p:spPr>
      </p:sp>
      <p:sp>
        <p:nvSpPr>
          <p:cNvPr id="59395"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4.2.3.1 Properties of Fiber Optic Cabling</a:t>
            </a:r>
            <a:endParaRPr lang="en-US" dirty="0"/>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Rectangle 11"/>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0CBCE756-655E-EA44-8DA3-DCD6C0A4F5D3}" type="slidenum">
              <a:rPr lang="en-US" sz="800"/>
              <a:pPr/>
              <a:t>55</a:t>
            </a:fld>
            <a:endParaRPr lang="en-US" sz="800"/>
          </a:p>
        </p:txBody>
      </p:sp>
      <p:sp>
        <p:nvSpPr>
          <p:cNvPr id="65538" name="Rectangle 2"/>
          <p:cNvSpPr>
            <a:spLocks noGrp="1" noRot="1" noChangeAspect="1" noChangeArrowheads="1" noTextEdit="1"/>
          </p:cNvSpPr>
          <p:nvPr>
            <p:ph type="sldImg"/>
          </p:nvPr>
        </p:nvSpPr>
        <p:spPr>
          <a:ln/>
        </p:spPr>
      </p:sp>
      <p:sp>
        <p:nvSpPr>
          <p:cNvPr id="65539"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4.2.3.4 Network Fiber Connectors</a:t>
            </a:r>
            <a:endParaRPr lang="en-US" dirty="0"/>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Rectangle 11"/>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AA6CBB13-EA36-EE47-90FD-9E1166256813}" type="slidenum">
              <a:rPr lang="en-US" sz="800"/>
              <a:pPr/>
              <a:t>56</a:t>
            </a:fld>
            <a:endParaRPr lang="en-US" sz="800"/>
          </a:p>
        </p:txBody>
      </p:sp>
      <p:sp>
        <p:nvSpPr>
          <p:cNvPr id="73730" name="Rectangle 2"/>
          <p:cNvSpPr>
            <a:spLocks noGrp="1" noRot="1" noChangeAspect="1" noChangeArrowheads="1" noTextEdit="1"/>
          </p:cNvSpPr>
          <p:nvPr>
            <p:ph type="sldImg"/>
          </p:nvPr>
        </p:nvSpPr>
        <p:spPr>
          <a:ln/>
        </p:spPr>
      </p:sp>
      <p:sp>
        <p:nvSpPr>
          <p:cNvPr id="73731"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4.2.4.2 Types of Wireless Media</a:t>
            </a:r>
            <a:endParaRPr lang="en-US" dirty="0"/>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11"/>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6960854F-6099-C645-9633-B44CFEAB8F51}" type="slidenum">
              <a:rPr lang="en-US" sz="800"/>
              <a:pPr/>
              <a:t>57</a:t>
            </a:fld>
            <a:endParaRPr lang="en-US" sz="800"/>
          </a:p>
        </p:txBody>
      </p:sp>
      <p:sp>
        <p:nvSpPr>
          <p:cNvPr id="28674" name="Rectangle 2"/>
          <p:cNvSpPr>
            <a:spLocks noGrp="1" noRot="1" noChangeAspect="1" noChangeArrowheads="1" noTextEdit="1"/>
          </p:cNvSpPr>
          <p:nvPr>
            <p:ph type="sldImg"/>
          </p:nvPr>
        </p:nvSpPr>
        <p:spPr>
          <a:ln/>
        </p:spPr>
      </p:sp>
      <p:sp>
        <p:nvSpPr>
          <p:cNvPr id="28675"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a:lnSpc>
                <a:spcPct val="80000"/>
              </a:lnSpc>
              <a:buFontTx/>
              <a:buNone/>
            </a:pPr>
            <a:r>
              <a:rPr lang="en-US" dirty="0" smtClean="0"/>
              <a:t>5.1.2.3 Introduction</a:t>
            </a:r>
            <a:r>
              <a:rPr lang="en-US" baseline="0" dirty="0" smtClean="0"/>
              <a:t> to the Ethernet Frame</a:t>
            </a:r>
            <a:endParaRPr lang="en-US" dirty="0"/>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11"/>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6960854F-6099-C645-9633-B44CFEAB8F51}" type="slidenum">
              <a:rPr lang="en-US" sz="800"/>
              <a:pPr/>
              <a:t>58</a:t>
            </a:fld>
            <a:endParaRPr lang="en-US" sz="800"/>
          </a:p>
        </p:txBody>
      </p:sp>
      <p:sp>
        <p:nvSpPr>
          <p:cNvPr id="28674" name="Rectangle 2"/>
          <p:cNvSpPr>
            <a:spLocks noGrp="1" noRot="1" noChangeAspect="1" noChangeArrowheads="1" noTextEdit="1"/>
          </p:cNvSpPr>
          <p:nvPr>
            <p:ph type="sldImg"/>
          </p:nvPr>
        </p:nvSpPr>
        <p:spPr>
          <a:ln/>
        </p:spPr>
      </p:sp>
      <p:sp>
        <p:nvSpPr>
          <p:cNvPr id="28675"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a:lnSpc>
                <a:spcPct val="80000"/>
              </a:lnSpc>
              <a:buFontTx/>
              <a:buNone/>
            </a:pPr>
            <a:r>
              <a:rPr lang="en-US" dirty="0" smtClean="0"/>
              <a:t>5.1.2.3 Introduction</a:t>
            </a:r>
            <a:r>
              <a:rPr lang="en-US" baseline="0" dirty="0" smtClean="0"/>
              <a:t> to the Ethernet Frame (cont.)</a:t>
            </a:r>
            <a:endParaRPr lang="en-US" dirty="0"/>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11"/>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ED993268-E953-2F42-8C5E-336561899F89}" type="slidenum">
              <a:rPr lang="en-US" sz="800"/>
              <a:pPr/>
              <a:t>59</a:t>
            </a:fld>
            <a:endParaRPr lang="en-US" sz="800"/>
          </a:p>
        </p:txBody>
      </p:sp>
      <p:sp>
        <p:nvSpPr>
          <p:cNvPr id="38914" name="Rectangle 2"/>
          <p:cNvSpPr>
            <a:spLocks noGrp="1" noRot="1" noChangeAspect="1" noChangeArrowheads="1" noTextEdit="1"/>
          </p:cNvSpPr>
          <p:nvPr>
            <p:ph type="sldImg"/>
          </p:nvPr>
        </p:nvSpPr>
        <p:spPr>
          <a:ln/>
        </p:spPr>
      </p:sp>
      <p:sp>
        <p:nvSpPr>
          <p:cNvPr id="38915"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a:lnSpc>
                <a:spcPct val="80000"/>
              </a:lnSpc>
              <a:buFontTx/>
              <a:buNone/>
            </a:pPr>
            <a:r>
              <a:rPr lang="en-US" dirty="0" smtClean="0"/>
              <a:t>5.1.4.2 End-to-End</a:t>
            </a:r>
            <a:r>
              <a:rPr lang="en-US" baseline="0" dirty="0" smtClean="0"/>
              <a:t> Connectivity, MAC, and IP (cont.)</a:t>
            </a:r>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6</a:t>
            </a:fld>
            <a:endParaRPr lang="en-U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1.2 – LANs,</a:t>
            </a:r>
            <a:r>
              <a:rPr lang="en-US" sz="1200" kern="1200" baseline="0" dirty="0" smtClean="0">
                <a:solidFill>
                  <a:schemeClr val="tx1"/>
                </a:solidFill>
                <a:latin typeface="Arial" charset="0"/>
                <a:ea typeface="ＭＳ Ｐゴシック" charset="0"/>
                <a:cs typeface="ＭＳ Ｐゴシック" charset="0"/>
              </a:rPr>
              <a:t> WANs, and the Internet</a:t>
            </a:r>
            <a:endParaRPr lang="en-US" sz="1200" kern="1200" dirty="0" smtClean="0">
              <a:solidFill>
                <a:schemeClr val="tx1"/>
              </a:solidFill>
              <a:latin typeface="Arial" charset="0"/>
              <a:ea typeface="ＭＳ Ｐゴシック" charset="0"/>
              <a:cs typeface="ＭＳ Ｐゴシック" charset="0"/>
            </a:endParaRPr>
          </a:p>
          <a:p>
            <a:pPr>
              <a:lnSpc>
                <a:spcPct val="80000"/>
              </a:lnSpc>
              <a:buFontTx/>
              <a:buNone/>
            </a:pPr>
            <a:r>
              <a:rPr lang="en-US" dirty="0" smtClean="0">
                <a:latin typeface="Arial" charset="0"/>
              </a:rPr>
              <a:t>1.2.2</a:t>
            </a:r>
            <a:r>
              <a:rPr lang="en-US" baseline="0" dirty="0" smtClean="0">
                <a:latin typeface="Arial" charset="0"/>
              </a:rPr>
              <a:t> – LANs and WANs</a:t>
            </a:r>
            <a:endParaRPr lang="en-US" dirty="0" smtClean="0"/>
          </a:p>
        </p:txBody>
      </p:sp>
    </p:spTree>
    <p:extLst>
      <p:ext uri="{BB962C8B-B14F-4D97-AF65-F5344CB8AC3E}">
        <p14:creationId xmlns:p14="http://schemas.microsoft.com/office/powerpoint/2010/main" xmlns="" val="415740288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5" name="Rectangle 11"/>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66415050-F3BE-EB4F-89A4-30FB793F1F9A}" type="slidenum">
              <a:rPr lang="en-US" sz="800"/>
              <a:pPr/>
              <a:t>60</a:t>
            </a:fld>
            <a:endParaRPr lang="en-US" sz="800"/>
          </a:p>
        </p:txBody>
      </p:sp>
      <p:sp>
        <p:nvSpPr>
          <p:cNvPr id="129026" name="Rectangle 2"/>
          <p:cNvSpPr>
            <a:spLocks noGrp="1" noRot="1" noChangeAspect="1" noChangeArrowheads="1" noTextEdit="1"/>
          </p:cNvSpPr>
          <p:nvPr>
            <p:ph type="sldImg"/>
          </p:nvPr>
        </p:nvSpPr>
        <p:spPr>
          <a:ln/>
        </p:spPr>
      </p:sp>
      <p:sp>
        <p:nvSpPr>
          <p:cNvPr id="129027"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4.4.4.5 LAN and WAN Frames</a:t>
            </a:r>
            <a:endParaRPr lang="en-US" dirty="0"/>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11"/>
          <p:cNvSpPr>
            <a:spLocks noGrp="1" noChangeArrowheads="1"/>
          </p:cNvSpPr>
          <p:nvPr>
            <p:ph type="sldNum" sz="quarter" idx="5"/>
          </p:nvPr>
        </p:nvSpPr>
        <p:spPr>
          <a:noFill/>
        </p:spPr>
        <p:txBody>
          <a:bodyPr/>
          <a:lstStyle/>
          <a:p>
            <a:fld id="{F602A389-8690-465F-BB28-DC61C90E42E7}" type="slidenum">
              <a:rPr lang="en-US" smtClean="0"/>
              <a:pPr/>
              <a:t>61</a:t>
            </a:fld>
            <a:endParaRPr lang="en-US" dirty="0" smtClean="0"/>
          </a:p>
        </p:txBody>
      </p:sp>
      <p:sp>
        <p:nvSpPr>
          <p:cNvPr id="31747" name="Rectangle 2"/>
          <p:cNvSpPr>
            <a:spLocks noGrp="1" noRot="1" noChangeAspect="1" noChangeArrowheads="1" noTextEdit="1"/>
          </p:cNvSpPr>
          <p:nvPr>
            <p:ph type="sldImg"/>
          </p:nvPr>
        </p:nvSpPr>
        <p:spPr>
          <a:ln/>
        </p:spPr>
      </p:sp>
      <p:sp>
        <p:nvSpPr>
          <p:cNvPr id="31748" name="Rectangle 3"/>
          <p:cNvSpPr>
            <a:spLocks noGrp="1" noChangeArrowheads="1"/>
          </p:cNvSpPr>
          <p:nvPr>
            <p:ph type="body" idx="1"/>
          </p:nvPr>
        </p:nvSpPr>
        <p:spPr>
          <a:xfrm>
            <a:off x="404813" y="4378325"/>
            <a:ext cx="6121400" cy="4252913"/>
          </a:xfrm>
          <a:noFill/>
          <a:ln/>
        </p:spPr>
        <p:txBody>
          <a:bodyPr/>
          <a:lstStyle/>
          <a:p>
            <a:pPr>
              <a:buFontTx/>
              <a:buNone/>
            </a:pPr>
            <a:r>
              <a:rPr lang="en-US" b="0" dirty="0" smtClean="0"/>
              <a:t>Cisco Networking Academy program</a:t>
            </a:r>
          </a:p>
          <a:p>
            <a:pPr>
              <a:buFontTx/>
              <a:buNone/>
            </a:pPr>
            <a:r>
              <a:rPr lang="en-US" b="0" dirty="0" smtClean="0"/>
              <a:t>Introduction to Networks</a:t>
            </a:r>
          </a:p>
          <a:p>
            <a:pPr>
              <a:buFontTx/>
              <a:buNone/>
            </a:pPr>
            <a:r>
              <a:rPr lang="en-US" sz="1300" b="0" dirty="0" smtClean="0"/>
              <a:t>Chapter 6: Network Layer</a:t>
            </a:r>
            <a:endParaRPr lang="en-GB" b="0" dirty="0"/>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11"/>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DA05E349-FAC2-4F47-836B-4EF6ACED5885}" type="slidenum">
              <a:rPr lang="en-US" sz="800"/>
              <a:pPr/>
              <a:t>62</a:t>
            </a:fld>
            <a:endParaRPr lang="en-US" sz="800"/>
          </a:p>
        </p:txBody>
      </p:sp>
      <p:sp>
        <p:nvSpPr>
          <p:cNvPr id="16386" name="Rectangle 2"/>
          <p:cNvSpPr>
            <a:spLocks noGrp="1" noRot="1" noChangeAspect="1" noChangeArrowheads="1" noTextEdit="1"/>
          </p:cNvSpPr>
          <p:nvPr>
            <p:ph type="sldImg"/>
          </p:nvPr>
        </p:nvSpPr>
        <p:spPr>
          <a:ln/>
        </p:spPr>
      </p:sp>
      <p:sp>
        <p:nvSpPr>
          <p:cNvPr id="16387"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6.1.1.1 The Network Layer</a:t>
            </a:r>
            <a:endParaRPr lang="en-US" dirty="0"/>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11"/>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9F2327E6-4734-0841-AA74-337C54BF80B4}" type="slidenum">
              <a:rPr lang="en-US" sz="800"/>
              <a:pPr/>
              <a:t>63</a:t>
            </a:fld>
            <a:endParaRPr lang="en-US" sz="800"/>
          </a:p>
        </p:txBody>
      </p:sp>
      <p:sp>
        <p:nvSpPr>
          <p:cNvPr id="18434" name="Rectangle 2"/>
          <p:cNvSpPr>
            <a:spLocks noGrp="1" noRot="1" noChangeAspect="1" noChangeArrowheads="1" noTextEdit="1"/>
          </p:cNvSpPr>
          <p:nvPr>
            <p:ph type="sldImg"/>
          </p:nvPr>
        </p:nvSpPr>
        <p:spPr>
          <a:ln/>
        </p:spPr>
      </p:sp>
      <p:sp>
        <p:nvSpPr>
          <p:cNvPr id="18435"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6.1.1.2 Network Layer Protocols</a:t>
            </a:r>
            <a:endParaRPr lang="en-US" dirty="0"/>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11"/>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2268CAEF-2BCA-7644-A1A8-F6B22D55B2B0}" type="slidenum">
              <a:rPr lang="en-US" sz="800"/>
              <a:pPr/>
              <a:t>64</a:t>
            </a:fld>
            <a:endParaRPr lang="en-US" sz="800"/>
          </a:p>
        </p:txBody>
      </p:sp>
      <p:sp>
        <p:nvSpPr>
          <p:cNvPr id="20482" name="Rectangle 2"/>
          <p:cNvSpPr>
            <a:spLocks noGrp="1" noRot="1" noChangeAspect="1" noChangeArrowheads="1" noTextEdit="1"/>
          </p:cNvSpPr>
          <p:nvPr>
            <p:ph type="sldImg"/>
          </p:nvPr>
        </p:nvSpPr>
        <p:spPr>
          <a:ln/>
        </p:spPr>
      </p:sp>
      <p:sp>
        <p:nvSpPr>
          <p:cNvPr id="20483"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6.1.2.1 Characteristics of IP</a:t>
            </a:r>
            <a:endParaRPr lang="en-US" dirty="0"/>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F812739F-7512-6D4E-A0F2-870FB8F48F52}" type="slidenum">
              <a:rPr lang="en-US" sz="800"/>
              <a:pPr/>
              <a:t>65</a:t>
            </a:fld>
            <a:endParaRPr lang="en-U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6.1.2.2 IP – Connectionless</a:t>
            </a:r>
            <a:endParaRPr lang="en-US" dirty="0"/>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11"/>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00D7827A-A419-2F4B-90BD-789523B8AA2F}" type="slidenum">
              <a:rPr lang="en-US" sz="800"/>
              <a:pPr/>
              <a:t>66</a:t>
            </a:fld>
            <a:endParaRPr lang="en-US" sz="800"/>
          </a:p>
        </p:txBody>
      </p:sp>
      <p:sp>
        <p:nvSpPr>
          <p:cNvPr id="24578" name="Rectangle 2"/>
          <p:cNvSpPr>
            <a:spLocks noGrp="1" noRot="1" noChangeAspect="1" noChangeArrowheads="1" noTextEdit="1"/>
          </p:cNvSpPr>
          <p:nvPr>
            <p:ph type="sldImg"/>
          </p:nvPr>
        </p:nvSpPr>
        <p:spPr>
          <a:ln/>
        </p:spPr>
      </p:sp>
      <p:sp>
        <p:nvSpPr>
          <p:cNvPr id="24579"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6.1.2.3 IP – Best Effort Delivery</a:t>
            </a:r>
            <a:endParaRPr lang="en-US" dirty="0"/>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11"/>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1266D9F-733B-C346-B401-53D78326073E}" type="slidenum">
              <a:rPr lang="en-US" sz="800"/>
              <a:pPr/>
              <a:t>67</a:t>
            </a:fld>
            <a:endParaRPr lang="en-US" sz="800"/>
          </a:p>
        </p:txBody>
      </p:sp>
      <p:sp>
        <p:nvSpPr>
          <p:cNvPr id="26626" name="Rectangle 2"/>
          <p:cNvSpPr>
            <a:spLocks noGrp="1" noRot="1" noChangeAspect="1" noChangeArrowheads="1" noTextEdit="1"/>
          </p:cNvSpPr>
          <p:nvPr>
            <p:ph type="sldImg"/>
          </p:nvPr>
        </p:nvSpPr>
        <p:spPr>
          <a:ln/>
        </p:spPr>
      </p:sp>
      <p:sp>
        <p:nvSpPr>
          <p:cNvPr id="26627"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6.1.2.4 IP – Media Independent</a:t>
            </a:r>
            <a:endParaRPr lang="en-US" dirty="0"/>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11"/>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C5A9619F-EDA5-E34B-BB7A-B172C211443B}" type="slidenum">
              <a:rPr lang="en-US" sz="800"/>
              <a:pPr/>
              <a:t>68</a:t>
            </a:fld>
            <a:endParaRPr lang="en-US" sz="800"/>
          </a:p>
        </p:txBody>
      </p:sp>
      <p:sp>
        <p:nvSpPr>
          <p:cNvPr id="28674" name="Rectangle 2"/>
          <p:cNvSpPr>
            <a:spLocks noGrp="1" noRot="1" noChangeAspect="1" noChangeArrowheads="1" noTextEdit="1"/>
          </p:cNvSpPr>
          <p:nvPr>
            <p:ph type="sldImg"/>
          </p:nvPr>
        </p:nvSpPr>
        <p:spPr>
          <a:ln/>
        </p:spPr>
      </p:sp>
      <p:sp>
        <p:nvSpPr>
          <p:cNvPr id="28675"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6.1.2.5 Encapsulating IP</a:t>
            </a:r>
            <a:endParaRPr lang="en-US" dirty="0"/>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11"/>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47233767-0219-3F4D-98C5-8749B43C2B31}" type="slidenum">
              <a:rPr lang="en-US" sz="800"/>
              <a:pPr/>
              <a:t>69</a:t>
            </a:fld>
            <a:endParaRPr lang="en-US" sz="800"/>
          </a:p>
        </p:txBody>
      </p:sp>
      <p:sp>
        <p:nvSpPr>
          <p:cNvPr id="30722" name="Rectangle 2"/>
          <p:cNvSpPr>
            <a:spLocks noGrp="1" noRot="1" noChangeAspect="1" noChangeArrowheads="1" noTextEdit="1"/>
          </p:cNvSpPr>
          <p:nvPr>
            <p:ph type="sldImg"/>
          </p:nvPr>
        </p:nvSpPr>
        <p:spPr>
          <a:ln/>
        </p:spPr>
      </p:sp>
      <p:sp>
        <p:nvSpPr>
          <p:cNvPr id="30723"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6.1.3.1 IPv4 Packet Header</a:t>
            </a:r>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7</a:t>
            </a:fld>
            <a:endParaRPr lang="en-U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1.2 – LANs,</a:t>
            </a:r>
            <a:r>
              <a:rPr lang="en-US" sz="1200" kern="1200" baseline="0" dirty="0" smtClean="0">
                <a:solidFill>
                  <a:schemeClr val="tx1"/>
                </a:solidFill>
                <a:latin typeface="Arial" charset="0"/>
                <a:ea typeface="ＭＳ Ｐゴシック" charset="0"/>
                <a:cs typeface="ＭＳ Ｐゴシック" charset="0"/>
              </a:rPr>
              <a:t> WANs, and the Internet</a:t>
            </a:r>
            <a:endParaRPr lang="en-US" sz="1200" kern="1200" dirty="0" smtClean="0">
              <a:solidFill>
                <a:schemeClr val="tx1"/>
              </a:solidFill>
              <a:latin typeface="Arial" charset="0"/>
              <a:ea typeface="ＭＳ Ｐゴシック" charset="0"/>
              <a:cs typeface="ＭＳ Ｐゴシック" charset="0"/>
            </a:endParaRPr>
          </a:p>
          <a:p>
            <a:pPr>
              <a:lnSpc>
                <a:spcPct val="80000"/>
              </a:lnSpc>
              <a:buFontTx/>
              <a:buNone/>
            </a:pPr>
            <a:r>
              <a:rPr lang="en-US" dirty="0" smtClean="0">
                <a:latin typeface="Arial" charset="0"/>
              </a:rPr>
              <a:t>1.2.3</a:t>
            </a:r>
            <a:r>
              <a:rPr lang="en-US" baseline="0" dirty="0" smtClean="0">
                <a:latin typeface="Arial" charset="0"/>
              </a:rPr>
              <a:t> – The Internet, Intranets, and Extranets</a:t>
            </a:r>
            <a:endParaRPr lang="en-US" dirty="0" smtClean="0"/>
          </a:p>
        </p:txBody>
      </p:sp>
    </p:spTree>
    <p:extLst>
      <p:ext uri="{BB962C8B-B14F-4D97-AF65-F5344CB8AC3E}">
        <p14:creationId xmlns:p14="http://schemas.microsoft.com/office/powerpoint/2010/main" xmlns="" val="307284504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11"/>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47233767-0219-3F4D-98C5-8749B43C2B31}" type="slidenum">
              <a:rPr lang="en-US" sz="800"/>
              <a:pPr/>
              <a:t>70</a:t>
            </a:fld>
            <a:endParaRPr lang="en-US" sz="800"/>
          </a:p>
        </p:txBody>
      </p:sp>
      <p:sp>
        <p:nvSpPr>
          <p:cNvPr id="30722" name="Rectangle 2"/>
          <p:cNvSpPr>
            <a:spLocks noGrp="1" noRot="1" noChangeAspect="1" noChangeArrowheads="1" noTextEdit="1"/>
          </p:cNvSpPr>
          <p:nvPr>
            <p:ph type="sldImg"/>
          </p:nvPr>
        </p:nvSpPr>
        <p:spPr>
          <a:ln/>
        </p:spPr>
      </p:sp>
      <p:sp>
        <p:nvSpPr>
          <p:cNvPr id="30723"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6.1.3.2 IPv4 Header Fields</a:t>
            </a:r>
            <a:endParaRPr lang="en-US" dirty="0"/>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11"/>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DD0A88C-0B63-DF4B-BFCD-075DA185B799}" type="slidenum">
              <a:rPr lang="en-US" sz="800"/>
              <a:pPr/>
              <a:t>71</a:t>
            </a:fld>
            <a:endParaRPr lang="en-US" sz="800"/>
          </a:p>
        </p:txBody>
      </p:sp>
      <p:sp>
        <p:nvSpPr>
          <p:cNvPr id="34818" name="Rectangle 2"/>
          <p:cNvSpPr>
            <a:spLocks noGrp="1" noRot="1" noChangeAspect="1" noChangeArrowheads="1" noTextEdit="1"/>
          </p:cNvSpPr>
          <p:nvPr>
            <p:ph type="sldImg"/>
          </p:nvPr>
        </p:nvSpPr>
        <p:spPr>
          <a:ln/>
        </p:spPr>
      </p:sp>
      <p:sp>
        <p:nvSpPr>
          <p:cNvPr id="34819"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a:lnSpc>
                <a:spcPct val="80000"/>
              </a:lnSpc>
              <a:buFontTx/>
              <a:buNone/>
            </a:pPr>
            <a:r>
              <a:rPr lang="en-US" baseline="0" dirty="0" smtClean="0"/>
              <a:t>5.1.3.3 Unicast MAC Address</a:t>
            </a:r>
            <a:endParaRPr lang="en-US" dirty="0"/>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11"/>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117FB9E6-8694-144F-93D6-FB3ABD0E94A0}" type="slidenum">
              <a:rPr lang="en-US" sz="800"/>
              <a:pPr/>
              <a:t>72</a:t>
            </a:fld>
            <a:endParaRPr lang="en-US" sz="800"/>
          </a:p>
        </p:txBody>
      </p:sp>
      <p:sp>
        <p:nvSpPr>
          <p:cNvPr id="36866" name="Rectangle 2"/>
          <p:cNvSpPr>
            <a:spLocks noGrp="1" noRot="1" noChangeAspect="1" noChangeArrowheads="1" noTextEdit="1"/>
          </p:cNvSpPr>
          <p:nvPr>
            <p:ph type="sldImg"/>
          </p:nvPr>
        </p:nvSpPr>
        <p:spPr>
          <a:ln/>
        </p:spPr>
      </p:sp>
      <p:sp>
        <p:nvSpPr>
          <p:cNvPr id="36867"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a:lnSpc>
                <a:spcPct val="80000"/>
              </a:lnSpc>
              <a:buFontTx/>
              <a:buNone/>
            </a:pPr>
            <a:r>
              <a:rPr lang="en-US" dirty="0" smtClean="0"/>
              <a:t>5.1.3.4 Broadcast MAC Address</a:t>
            </a:r>
            <a:endParaRPr lang="en-US" dirty="0"/>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11"/>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117FB9E6-8694-144F-93D6-FB3ABD0E94A0}" type="slidenum">
              <a:rPr lang="en-US" sz="800"/>
              <a:pPr/>
              <a:t>73</a:t>
            </a:fld>
            <a:endParaRPr lang="en-US" sz="800"/>
          </a:p>
        </p:txBody>
      </p:sp>
      <p:sp>
        <p:nvSpPr>
          <p:cNvPr id="36866" name="Rectangle 2"/>
          <p:cNvSpPr>
            <a:spLocks noGrp="1" noRot="1" noChangeAspect="1" noChangeArrowheads="1" noTextEdit="1"/>
          </p:cNvSpPr>
          <p:nvPr>
            <p:ph type="sldImg"/>
          </p:nvPr>
        </p:nvSpPr>
        <p:spPr>
          <a:ln/>
        </p:spPr>
      </p:sp>
      <p:sp>
        <p:nvSpPr>
          <p:cNvPr id="36867"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a:lnSpc>
                <a:spcPct val="80000"/>
              </a:lnSpc>
              <a:buFontTx/>
              <a:buNone/>
            </a:pPr>
            <a:r>
              <a:rPr lang="en-US" dirty="0" smtClean="0"/>
              <a:t>5.1.3.5 Multicast MAC</a:t>
            </a:r>
            <a:r>
              <a:rPr lang="en-US" baseline="0" dirty="0" smtClean="0"/>
              <a:t> Address</a:t>
            </a:r>
            <a:endParaRPr lang="en-US" dirty="0"/>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11"/>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B7BA7AB3-C7CE-0B49-8D1C-EE693BF02139}" type="slidenum">
              <a:rPr lang="en-US" sz="800"/>
              <a:pPr/>
              <a:t>74</a:t>
            </a:fld>
            <a:endParaRPr lang="en-US" sz="800"/>
          </a:p>
        </p:txBody>
      </p:sp>
      <p:sp>
        <p:nvSpPr>
          <p:cNvPr id="34818" name="Rectangle 2"/>
          <p:cNvSpPr>
            <a:spLocks noGrp="1" noRot="1" noChangeAspect="1" noChangeArrowheads="1" noTextEdit="1"/>
          </p:cNvSpPr>
          <p:nvPr>
            <p:ph type="sldImg"/>
          </p:nvPr>
        </p:nvSpPr>
        <p:spPr>
          <a:ln/>
        </p:spPr>
      </p:sp>
      <p:sp>
        <p:nvSpPr>
          <p:cNvPr id="34819"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6.1.3.3 Sample IPv4 Headers</a:t>
            </a:r>
            <a:endParaRPr lang="en-US" dirty="0"/>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11"/>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695892F2-B570-4341-B4FC-5D9B6E6861FC}" type="slidenum">
              <a:rPr lang="en-US" sz="800"/>
              <a:pPr/>
              <a:t>75</a:t>
            </a:fld>
            <a:endParaRPr lang="en-US" sz="800"/>
          </a:p>
        </p:txBody>
      </p:sp>
      <p:sp>
        <p:nvSpPr>
          <p:cNvPr id="36866" name="Rectangle 2"/>
          <p:cNvSpPr>
            <a:spLocks noGrp="1" noRot="1" noChangeAspect="1" noChangeArrowheads="1" noTextEdit="1"/>
          </p:cNvSpPr>
          <p:nvPr>
            <p:ph type="sldImg"/>
          </p:nvPr>
        </p:nvSpPr>
        <p:spPr>
          <a:ln/>
        </p:spPr>
      </p:sp>
      <p:sp>
        <p:nvSpPr>
          <p:cNvPr id="36867"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6.1.4.1 Limitations of IPv4</a:t>
            </a:r>
            <a:endParaRPr lang="en-US" dirty="0"/>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11"/>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8A4983B4-79C5-724D-82FD-B55B57B747C4}" type="slidenum">
              <a:rPr lang="en-US" sz="800"/>
              <a:pPr/>
              <a:t>76</a:t>
            </a:fld>
            <a:endParaRPr lang="en-US" sz="800"/>
          </a:p>
        </p:txBody>
      </p:sp>
      <p:sp>
        <p:nvSpPr>
          <p:cNvPr id="38914" name="Rectangle 2"/>
          <p:cNvSpPr>
            <a:spLocks noGrp="1" noRot="1" noChangeAspect="1" noChangeArrowheads="1" noTextEdit="1"/>
          </p:cNvSpPr>
          <p:nvPr>
            <p:ph type="sldImg"/>
          </p:nvPr>
        </p:nvSpPr>
        <p:spPr>
          <a:ln/>
        </p:spPr>
      </p:sp>
      <p:sp>
        <p:nvSpPr>
          <p:cNvPr id="38915"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6.1.4.2 Introducing IPv6</a:t>
            </a:r>
            <a:endParaRPr lang="en-US" dirty="0"/>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11"/>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7F2CEB61-508C-F949-BD65-5793A449D546}" type="slidenum">
              <a:rPr lang="en-US" sz="800"/>
              <a:pPr/>
              <a:t>77</a:t>
            </a:fld>
            <a:endParaRPr lang="en-US" sz="800"/>
          </a:p>
        </p:txBody>
      </p:sp>
      <p:sp>
        <p:nvSpPr>
          <p:cNvPr id="40962" name="Rectangle 2"/>
          <p:cNvSpPr>
            <a:spLocks noGrp="1" noRot="1" noChangeAspect="1" noChangeArrowheads="1" noTextEdit="1"/>
          </p:cNvSpPr>
          <p:nvPr>
            <p:ph type="sldImg"/>
          </p:nvPr>
        </p:nvSpPr>
        <p:spPr>
          <a:ln/>
        </p:spPr>
      </p:sp>
      <p:sp>
        <p:nvSpPr>
          <p:cNvPr id="40963"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6.1.4.3 Encapsulating IPv6</a:t>
            </a:r>
            <a:endParaRPr lang="en-US" dirty="0"/>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11"/>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B5CF643-21DB-2D41-88D4-25D5AFBA7511}" type="slidenum">
              <a:rPr lang="en-US" sz="800"/>
              <a:pPr/>
              <a:t>78</a:t>
            </a:fld>
            <a:endParaRPr lang="en-US" sz="800"/>
          </a:p>
        </p:txBody>
      </p:sp>
      <p:sp>
        <p:nvSpPr>
          <p:cNvPr id="43010" name="Rectangle 2"/>
          <p:cNvSpPr>
            <a:spLocks noGrp="1" noRot="1" noChangeAspect="1" noChangeArrowheads="1" noTextEdit="1"/>
          </p:cNvSpPr>
          <p:nvPr>
            <p:ph type="sldImg"/>
          </p:nvPr>
        </p:nvSpPr>
        <p:spPr>
          <a:ln/>
        </p:spPr>
      </p:sp>
      <p:sp>
        <p:nvSpPr>
          <p:cNvPr id="43011"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6.1.4.4 IPv6 Packet Header</a:t>
            </a:r>
            <a:endParaRPr lang="en-US" dirty="0"/>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Rectangle 11"/>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4424E2C3-FEE7-544A-B9AF-637FB0DD6173}" type="slidenum">
              <a:rPr lang="en-US" sz="800"/>
              <a:pPr/>
              <a:t>79</a:t>
            </a:fld>
            <a:endParaRPr lang="en-US" sz="800"/>
          </a:p>
        </p:txBody>
      </p:sp>
      <p:sp>
        <p:nvSpPr>
          <p:cNvPr id="45058" name="Rectangle 2"/>
          <p:cNvSpPr>
            <a:spLocks noGrp="1" noRot="1" noChangeAspect="1" noChangeArrowheads="1" noTextEdit="1"/>
          </p:cNvSpPr>
          <p:nvPr>
            <p:ph type="sldImg"/>
          </p:nvPr>
        </p:nvSpPr>
        <p:spPr>
          <a:ln/>
        </p:spPr>
      </p:sp>
      <p:sp>
        <p:nvSpPr>
          <p:cNvPr id="45059"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6.1.4.5 Sample IPv6 Header</a:t>
            </a:r>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8</a:t>
            </a:fld>
            <a:endParaRPr lang="en-U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1.3</a:t>
            </a:r>
            <a:r>
              <a:rPr lang="en-US" sz="1200" kern="1200" baseline="0" dirty="0" smtClean="0">
                <a:solidFill>
                  <a:schemeClr val="tx1"/>
                </a:solidFill>
                <a:latin typeface="Arial" charset="0"/>
                <a:ea typeface="ＭＳ Ｐゴシック" charset="0"/>
                <a:cs typeface="ＭＳ Ｐゴシック" charset="0"/>
              </a:rPr>
              <a:t> – The Network as a Platform</a:t>
            </a:r>
            <a:endParaRPr lang="en-US" sz="1200" kern="1200" dirty="0" smtClean="0">
              <a:solidFill>
                <a:schemeClr val="tx1"/>
              </a:solidFill>
              <a:latin typeface="Arial" charset="0"/>
              <a:ea typeface="ＭＳ Ｐゴシック" charset="0"/>
              <a:cs typeface="ＭＳ Ｐゴシック" charset="0"/>
            </a:endParaRPr>
          </a:p>
          <a:p>
            <a:pPr>
              <a:lnSpc>
                <a:spcPct val="80000"/>
              </a:lnSpc>
              <a:buFontTx/>
              <a:buNone/>
            </a:pPr>
            <a:r>
              <a:rPr lang="en-US" dirty="0" smtClean="0">
                <a:latin typeface="Arial" charset="0"/>
              </a:rPr>
              <a:t>1.3.1</a:t>
            </a:r>
            <a:r>
              <a:rPr lang="en-US" baseline="0" dirty="0" smtClean="0">
                <a:latin typeface="Arial" charset="0"/>
              </a:rPr>
              <a:t> – Converged Networks</a:t>
            </a:r>
            <a:endParaRPr lang="en-US" dirty="0" smtClean="0"/>
          </a:p>
        </p:txBody>
      </p:sp>
    </p:spTree>
    <p:extLst>
      <p:ext uri="{BB962C8B-B14F-4D97-AF65-F5344CB8AC3E}">
        <p14:creationId xmlns:p14="http://schemas.microsoft.com/office/powerpoint/2010/main" xmlns="" val="266418579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11"/>
          <p:cNvSpPr>
            <a:spLocks noGrp="1" noChangeArrowheads="1"/>
          </p:cNvSpPr>
          <p:nvPr>
            <p:ph type="sldNum" sz="quarter" idx="5"/>
          </p:nvPr>
        </p:nvSpPr>
        <p:spPr>
          <a:noFill/>
        </p:spPr>
        <p:txBody>
          <a:bodyPr/>
          <a:lstStyle/>
          <a:p>
            <a:fld id="{F602A389-8690-465F-BB28-DC61C90E42E7}" type="slidenum">
              <a:rPr lang="en-US" smtClean="0"/>
              <a:pPr/>
              <a:t>80</a:t>
            </a:fld>
            <a:endParaRPr lang="en-US" dirty="0" smtClean="0"/>
          </a:p>
        </p:txBody>
      </p:sp>
      <p:sp>
        <p:nvSpPr>
          <p:cNvPr id="31747" name="Rectangle 2"/>
          <p:cNvSpPr>
            <a:spLocks noGrp="1" noRot="1" noChangeAspect="1" noChangeArrowheads="1" noTextEdit="1"/>
          </p:cNvSpPr>
          <p:nvPr>
            <p:ph type="sldImg"/>
          </p:nvPr>
        </p:nvSpPr>
        <p:spPr>
          <a:ln/>
        </p:spPr>
      </p:sp>
      <p:sp>
        <p:nvSpPr>
          <p:cNvPr id="31748" name="Rectangle 3"/>
          <p:cNvSpPr>
            <a:spLocks noGrp="1" noChangeArrowheads="1"/>
          </p:cNvSpPr>
          <p:nvPr>
            <p:ph type="body" idx="1"/>
          </p:nvPr>
        </p:nvSpPr>
        <p:spPr>
          <a:xfrm>
            <a:off x="404813" y="4378325"/>
            <a:ext cx="6121400" cy="4252913"/>
          </a:xfrm>
          <a:noFill/>
          <a:ln/>
        </p:spPr>
        <p:txBody>
          <a:bodyPr/>
          <a:lstStyle/>
          <a:p>
            <a:pPr>
              <a:buFontTx/>
              <a:buNone/>
            </a:pPr>
            <a:r>
              <a:rPr lang="en-US" b="0" dirty="0" smtClean="0"/>
              <a:t>Cisco Networking Academy program</a:t>
            </a:r>
          </a:p>
          <a:p>
            <a:pPr>
              <a:buFontTx/>
              <a:buNone/>
            </a:pPr>
            <a:r>
              <a:rPr lang="en-US" b="0" dirty="0" smtClean="0"/>
              <a:t>Introduction to Networks</a:t>
            </a:r>
          </a:p>
          <a:p>
            <a:pPr>
              <a:buFontTx/>
              <a:buNone/>
            </a:pPr>
            <a:r>
              <a:rPr lang="en-US" sz="1300" b="0" dirty="0" smtClean="0"/>
              <a:t>Chapter 6: Network Layer</a:t>
            </a:r>
            <a:endParaRPr lang="en-GB" b="0" dirty="0"/>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Rectangle 11"/>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0B8F5A4E-7C58-7449-8DF2-A7199A8F6255}" type="slidenum">
              <a:rPr lang="en-US" sz="800"/>
              <a:pPr/>
              <a:t>81</a:t>
            </a:fld>
            <a:endParaRPr lang="en-US" sz="800"/>
          </a:p>
        </p:txBody>
      </p:sp>
      <p:sp>
        <p:nvSpPr>
          <p:cNvPr id="49154" name="Rectangle 2"/>
          <p:cNvSpPr>
            <a:spLocks noGrp="1" noRot="1" noChangeAspect="1" noChangeArrowheads="1" noTextEdit="1"/>
          </p:cNvSpPr>
          <p:nvPr>
            <p:ph type="sldImg"/>
          </p:nvPr>
        </p:nvSpPr>
        <p:spPr>
          <a:ln/>
        </p:spPr>
      </p:sp>
      <p:sp>
        <p:nvSpPr>
          <p:cNvPr id="49155"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6.2.1.1 Host Forwarding Decision</a:t>
            </a:r>
            <a:endParaRPr lang="en-US" dirty="0"/>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11"/>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A85DAB53-48D8-2748-8A58-541C4A098FE8}" type="slidenum">
              <a:rPr lang="en-US" sz="800"/>
              <a:pPr/>
              <a:t>82</a:t>
            </a:fld>
            <a:endParaRPr lang="en-US" sz="800"/>
          </a:p>
        </p:txBody>
      </p:sp>
      <p:sp>
        <p:nvSpPr>
          <p:cNvPr id="51202" name="Rectangle 2"/>
          <p:cNvSpPr>
            <a:spLocks noGrp="1" noRot="1" noChangeAspect="1" noChangeArrowheads="1" noTextEdit="1"/>
          </p:cNvSpPr>
          <p:nvPr>
            <p:ph type="sldImg"/>
          </p:nvPr>
        </p:nvSpPr>
        <p:spPr>
          <a:ln/>
        </p:spPr>
      </p:sp>
      <p:sp>
        <p:nvSpPr>
          <p:cNvPr id="51203"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6.2.1.2 Default Gateway</a:t>
            </a:r>
            <a:endParaRPr lang="en-US" dirty="0"/>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Rectangle 11"/>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2EF8B33C-618A-9A4E-8C0E-4362A21D85E1}" type="slidenum">
              <a:rPr lang="en-US" sz="800"/>
              <a:pPr/>
              <a:t>83</a:t>
            </a:fld>
            <a:endParaRPr lang="en-US" sz="800"/>
          </a:p>
        </p:txBody>
      </p:sp>
      <p:sp>
        <p:nvSpPr>
          <p:cNvPr id="59394" name="Rectangle 2"/>
          <p:cNvSpPr>
            <a:spLocks noGrp="1" noRot="1" noChangeAspect="1" noChangeArrowheads="1" noTextEdit="1"/>
          </p:cNvSpPr>
          <p:nvPr>
            <p:ph type="sldImg"/>
          </p:nvPr>
        </p:nvSpPr>
        <p:spPr>
          <a:ln/>
        </p:spPr>
      </p:sp>
      <p:sp>
        <p:nvSpPr>
          <p:cNvPr id="59395"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6.2.2.1 Router Packet Forwarding Decision</a:t>
            </a:r>
            <a:endParaRPr lang="en-US" dirty="0"/>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Rectangle 11"/>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526B2DB4-5C8B-7448-B216-893CDCF38DED}" type="slidenum">
              <a:rPr lang="en-US" sz="800"/>
              <a:pPr/>
              <a:t>84</a:t>
            </a:fld>
            <a:endParaRPr lang="en-US" sz="800"/>
          </a:p>
        </p:txBody>
      </p:sp>
      <p:sp>
        <p:nvSpPr>
          <p:cNvPr id="61442" name="Rectangle 2"/>
          <p:cNvSpPr>
            <a:spLocks noGrp="1" noRot="1" noChangeAspect="1" noChangeArrowheads="1" noTextEdit="1"/>
          </p:cNvSpPr>
          <p:nvPr>
            <p:ph type="sldImg"/>
          </p:nvPr>
        </p:nvSpPr>
        <p:spPr>
          <a:ln/>
        </p:spPr>
      </p:sp>
      <p:sp>
        <p:nvSpPr>
          <p:cNvPr id="61443"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6.2.2.2 IPv4 Router Routing Table</a:t>
            </a:r>
            <a:endParaRPr lang="en-US" dirty="0"/>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Rectangle 11"/>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D67AFF75-1397-2B43-AD5D-288B91251914}" type="slidenum">
              <a:rPr lang="en-US" sz="800"/>
              <a:pPr/>
              <a:t>85</a:t>
            </a:fld>
            <a:endParaRPr lang="en-US" sz="800"/>
          </a:p>
        </p:txBody>
      </p:sp>
      <p:sp>
        <p:nvSpPr>
          <p:cNvPr id="63490" name="Rectangle 2"/>
          <p:cNvSpPr>
            <a:spLocks noGrp="1" noRot="1" noChangeAspect="1" noChangeArrowheads="1" noTextEdit="1"/>
          </p:cNvSpPr>
          <p:nvPr>
            <p:ph type="sldImg"/>
          </p:nvPr>
        </p:nvSpPr>
        <p:spPr>
          <a:ln/>
        </p:spPr>
      </p:sp>
      <p:sp>
        <p:nvSpPr>
          <p:cNvPr id="63491"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6.2.2.3 Directly Connected Routing Table Entries</a:t>
            </a:r>
            <a:endParaRPr lang="en-US" dirty="0"/>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Rectangle 11"/>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23FA1ED9-2908-6C41-8222-345CFCD2C85A}" type="slidenum">
              <a:rPr lang="en-US" sz="800"/>
              <a:pPr/>
              <a:t>86</a:t>
            </a:fld>
            <a:endParaRPr lang="en-US" sz="800"/>
          </a:p>
        </p:txBody>
      </p:sp>
      <p:sp>
        <p:nvSpPr>
          <p:cNvPr id="65538" name="Rectangle 2"/>
          <p:cNvSpPr>
            <a:spLocks noGrp="1" noRot="1" noChangeAspect="1" noChangeArrowheads="1" noTextEdit="1"/>
          </p:cNvSpPr>
          <p:nvPr>
            <p:ph type="sldImg"/>
          </p:nvPr>
        </p:nvSpPr>
        <p:spPr>
          <a:ln/>
        </p:spPr>
      </p:sp>
      <p:sp>
        <p:nvSpPr>
          <p:cNvPr id="65539"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6.2.2.4 Remote Network Routing Table Entries</a:t>
            </a:r>
            <a:endParaRPr lang="en-US" dirty="0"/>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Rectangle 11"/>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6B5D8A-7827-7142-8D8B-766660C1B996}" type="slidenum">
              <a:rPr lang="en-US" sz="800"/>
              <a:pPr/>
              <a:t>87</a:t>
            </a:fld>
            <a:endParaRPr lang="en-US" sz="800"/>
          </a:p>
        </p:txBody>
      </p:sp>
      <p:sp>
        <p:nvSpPr>
          <p:cNvPr id="67586" name="Rectangle 2"/>
          <p:cNvSpPr>
            <a:spLocks noGrp="1" noRot="1" noChangeAspect="1" noChangeArrowheads="1" noTextEdit="1"/>
          </p:cNvSpPr>
          <p:nvPr>
            <p:ph type="sldImg"/>
          </p:nvPr>
        </p:nvSpPr>
        <p:spPr>
          <a:ln/>
        </p:spPr>
      </p:sp>
      <p:sp>
        <p:nvSpPr>
          <p:cNvPr id="67587"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6.2.2.5 Next-Hop Address</a:t>
            </a:r>
            <a:endParaRPr lang="en-US" dirty="0"/>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11"/>
          <p:cNvSpPr>
            <a:spLocks noGrp="1" noChangeArrowheads="1"/>
          </p:cNvSpPr>
          <p:nvPr>
            <p:ph type="sldNum" sz="quarter" idx="5"/>
          </p:nvPr>
        </p:nvSpPr>
        <p:spPr>
          <a:noFill/>
        </p:spPr>
        <p:txBody>
          <a:bodyPr/>
          <a:lstStyle/>
          <a:p>
            <a:fld id="{F602A389-8690-465F-BB28-DC61C90E42E7}" type="slidenum">
              <a:rPr lang="en-US" smtClean="0"/>
              <a:pPr/>
              <a:t>88</a:t>
            </a:fld>
            <a:endParaRPr lang="en-US" dirty="0" smtClean="0"/>
          </a:p>
        </p:txBody>
      </p:sp>
      <p:sp>
        <p:nvSpPr>
          <p:cNvPr id="31747" name="Rectangle 2"/>
          <p:cNvSpPr>
            <a:spLocks noGrp="1" noRot="1" noChangeAspect="1" noChangeArrowheads="1" noTextEdit="1"/>
          </p:cNvSpPr>
          <p:nvPr>
            <p:ph type="sldImg"/>
          </p:nvPr>
        </p:nvSpPr>
        <p:spPr>
          <a:ln/>
        </p:spPr>
      </p:sp>
      <p:sp>
        <p:nvSpPr>
          <p:cNvPr id="31748" name="Rectangle 3"/>
          <p:cNvSpPr>
            <a:spLocks noGrp="1" noChangeArrowheads="1"/>
          </p:cNvSpPr>
          <p:nvPr>
            <p:ph type="body" idx="1"/>
          </p:nvPr>
        </p:nvSpPr>
        <p:spPr>
          <a:xfrm>
            <a:off x="404813" y="4378325"/>
            <a:ext cx="6121400" cy="4252913"/>
          </a:xfrm>
          <a:noFill/>
          <a:ln/>
        </p:spPr>
        <p:txBody>
          <a:bodyPr/>
          <a:lstStyle/>
          <a:p>
            <a:pPr>
              <a:buFontTx/>
              <a:buNone/>
            </a:pPr>
            <a:r>
              <a:rPr lang="en-US" b="0" dirty="0" smtClean="0"/>
              <a:t>Cisco Networking Academy program</a:t>
            </a:r>
          </a:p>
          <a:p>
            <a:pPr>
              <a:buFontTx/>
              <a:buNone/>
            </a:pPr>
            <a:r>
              <a:rPr lang="en-US" b="0" dirty="0" smtClean="0"/>
              <a:t>Introduction to Networks</a:t>
            </a:r>
          </a:p>
          <a:p>
            <a:pPr>
              <a:buFontTx/>
              <a:buNone/>
            </a:pPr>
            <a:r>
              <a:rPr lang="en-US" sz="1300" b="0" dirty="0" smtClean="0"/>
              <a:t>Chapter 6: Network Layer</a:t>
            </a:r>
            <a:endParaRPr lang="en-GB" b="0" dirty="0"/>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Rectangle 11"/>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2FEF0A5A-EED8-D74D-8F77-7227173DD893}" type="slidenum">
              <a:rPr lang="en-US" sz="800"/>
              <a:pPr/>
              <a:t>89</a:t>
            </a:fld>
            <a:endParaRPr lang="en-US" sz="800"/>
          </a:p>
        </p:txBody>
      </p:sp>
      <p:sp>
        <p:nvSpPr>
          <p:cNvPr id="71682" name="Rectangle 2"/>
          <p:cNvSpPr>
            <a:spLocks noGrp="1" noRot="1" noChangeAspect="1" noChangeArrowheads="1" noTextEdit="1"/>
          </p:cNvSpPr>
          <p:nvPr>
            <p:ph type="sldImg"/>
          </p:nvPr>
        </p:nvSpPr>
        <p:spPr>
          <a:ln/>
        </p:spPr>
      </p:sp>
      <p:sp>
        <p:nvSpPr>
          <p:cNvPr id="71683"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6.3.1.1 A Router is a Computer</a:t>
            </a:r>
            <a:endParaRPr 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11"/>
          <p:cNvSpPr>
            <a:spLocks noGrp="1" noChangeArrowheads="1"/>
          </p:cNvSpPr>
          <p:nvPr>
            <p:ph type="sldNum" sz="quarter" idx="5"/>
          </p:nvPr>
        </p:nvSpPr>
        <p:spPr>
          <a:noFill/>
        </p:spPr>
        <p:txBody>
          <a:bodyPr/>
          <a:lstStyle/>
          <a:p>
            <a:fld id="{F602A389-8690-465F-BB28-DC61C90E42E7}" type="slidenum">
              <a:rPr lang="en-US" smtClean="0"/>
              <a:pPr/>
              <a:t>9</a:t>
            </a:fld>
            <a:endParaRPr lang="en-US" dirty="0" smtClean="0"/>
          </a:p>
        </p:txBody>
      </p:sp>
      <p:sp>
        <p:nvSpPr>
          <p:cNvPr id="31747" name="Rectangle 2"/>
          <p:cNvSpPr>
            <a:spLocks noGrp="1" noRot="1" noChangeAspect="1" noChangeArrowheads="1" noTextEdit="1"/>
          </p:cNvSpPr>
          <p:nvPr>
            <p:ph type="sldImg"/>
          </p:nvPr>
        </p:nvSpPr>
        <p:spPr>
          <a:ln/>
        </p:spPr>
      </p:sp>
      <p:sp>
        <p:nvSpPr>
          <p:cNvPr id="31748" name="Rectangle 3"/>
          <p:cNvSpPr>
            <a:spLocks noGrp="1" noChangeArrowheads="1"/>
          </p:cNvSpPr>
          <p:nvPr>
            <p:ph type="body" idx="1"/>
          </p:nvPr>
        </p:nvSpPr>
        <p:spPr>
          <a:xfrm>
            <a:off x="404813" y="4378325"/>
            <a:ext cx="6121400" cy="4252913"/>
          </a:xfrm>
          <a:noFill/>
          <a:ln/>
        </p:spPr>
        <p:txBody>
          <a:bodyPr/>
          <a:lstStyle/>
          <a:p>
            <a:pPr>
              <a:buFontTx/>
              <a:buNone/>
            </a:pPr>
            <a:r>
              <a:rPr lang="en-US" b="0" dirty="0" smtClean="0"/>
              <a:t>Cisco Networking Academy program</a:t>
            </a:r>
          </a:p>
          <a:p>
            <a:pPr>
              <a:buFontTx/>
              <a:buNone/>
            </a:pPr>
            <a:r>
              <a:rPr lang="en-US" b="0" dirty="0" smtClean="0"/>
              <a:t>Introduction to Networks</a:t>
            </a:r>
          </a:p>
          <a:p>
            <a:pPr>
              <a:buFontTx/>
              <a:buNone/>
            </a:pPr>
            <a:r>
              <a:rPr lang="en-US" sz="1300" b="0" dirty="0" smtClean="0"/>
              <a:t>Chapter 3: Network Protocols and Communications</a:t>
            </a:r>
            <a:endParaRPr lang="en-GB" b="0" dirty="0"/>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Rectangle 11"/>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D02CE1B5-928F-7947-94A1-2E690D513D05}" type="slidenum">
              <a:rPr lang="en-US" sz="800"/>
              <a:pPr/>
              <a:t>90</a:t>
            </a:fld>
            <a:endParaRPr lang="en-US" sz="800"/>
          </a:p>
        </p:txBody>
      </p:sp>
      <p:sp>
        <p:nvSpPr>
          <p:cNvPr id="73730" name="Rectangle 2"/>
          <p:cNvSpPr>
            <a:spLocks noGrp="1" noRot="1" noChangeAspect="1" noChangeArrowheads="1" noTextEdit="1"/>
          </p:cNvSpPr>
          <p:nvPr>
            <p:ph type="sldImg"/>
          </p:nvPr>
        </p:nvSpPr>
        <p:spPr>
          <a:ln/>
        </p:spPr>
      </p:sp>
      <p:sp>
        <p:nvSpPr>
          <p:cNvPr id="73731"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6.3.1.2 Router CPU and OS</a:t>
            </a:r>
            <a:endParaRPr lang="en-US" dirty="0"/>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Rectangle 11"/>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A67E4411-4805-7B45-ACE8-8FD73206C05A}" type="slidenum">
              <a:rPr lang="en-US" sz="800"/>
              <a:pPr/>
              <a:t>91</a:t>
            </a:fld>
            <a:endParaRPr lang="en-US" sz="800"/>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6.3.1.3 Router Memory</a:t>
            </a:r>
            <a:endParaRPr lang="en-US" dirty="0"/>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Rectangle 11"/>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BE2442DA-20DA-CC4B-AEEF-A30B9BBA114D}" type="slidenum">
              <a:rPr lang="en-US" sz="800"/>
              <a:pPr/>
              <a:t>92</a:t>
            </a:fld>
            <a:endParaRPr lang="en-US" sz="800"/>
          </a:p>
        </p:txBody>
      </p:sp>
      <p:sp>
        <p:nvSpPr>
          <p:cNvPr id="77826" name="Rectangle 2"/>
          <p:cNvSpPr>
            <a:spLocks noGrp="1" noRot="1" noChangeAspect="1" noChangeArrowheads="1" noTextEdit="1"/>
          </p:cNvSpPr>
          <p:nvPr>
            <p:ph type="sldImg"/>
          </p:nvPr>
        </p:nvSpPr>
        <p:spPr>
          <a:ln/>
        </p:spPr>
      </p:sp>
      <p:sp>
        <p:nvSpPr>
          <p:cNvPr id="77827"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6.3.1.4 Inside a Router</a:t>
            </a:r>
            <a:endParaRPr lang="en-US" dirty="0"/>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Rectangle 11"/>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58D93E3E-B648-7048-8AE0-A89EAE9072A4}" type="slidenum">
              <a:rPr lang="en-US" sz="800"/>
              <a:pPr/>
              <a:t>93</a:t>
            </a:fld>
            <a:endParaRPr lang="en-US" sz="800"/>
          </a:p>
        </p:txBody>
      </p:sp>
      <p:sp>
        <p:nvSpPr>
          <p:cNvPr id="79874" name="Rectangle 2"/>
          <p:cNvSpPr>
            <a:spLocks noGrp="1" noRot="1" noChangeAspect="1" noChangeArrowheads="1" noTextEdit="1"/>
          </p:cNvSpPr>
          <p:nvPr>
            <p:ph type="sldImg"/>
          </p:nvPr>
        </p:nvSpPr>
        <p:spPr>
          <a:ln/>
        </p:spPr>
      </p:sp>
      <p:sp>
        <p:nvSpPr>
          <p:cNvPr id="79875"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6.3.1.5 Router Backplane</a:t>
            </a:r>
            <a:endParaRPr lang="en-US" dirty="0"/>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Rectangle 11"/>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BFC6F0B-4990-274E-B788-546095B9621F}" type="slidenum">
              <a:rPr lang="en-US" sz="800"/>
              <a:pPr/>
              <a:t>94</a:t>
            </a:fld>
            <a:endParaRPr lang="en-US" sz="800"/>
          </a:p>
        </p:txBody>
      </p:sp>
      <p:sp>
        <p:nvSpPr>
          <p:cNvPr id="88066" name="Rectangle 2"/>
          <p:cNvSpPr>
            <a:spLocks noGrp="1" noRot="1" noChangeAspect="1" noChangeArrowheads="1" noTextEdit="1"/>
          </p:cNvSpPr>
          <p:nvPr>
            <p:ph type="sldImg"/>
          </p:nvPr>
        </p:nvSpPr>
        <p:spPr>
          <a:ln/>
        </p:spPr>
      </p:sp>
      <p:sp>
        <p:nvSpPr>
          <p:cNvPr id="88067"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6.3.2.2 </a:t>
            </a:r>
            <a:r>
              <a:rPr lang="en-US" sz="1200" kern="1200" dirty="0" err="1" smtClean="0">
                <a:solidFill>
                  <a:schemeClr val="tx1"/>
                </a:solidFill>
                <a:latin typeface="Arial" charset="0"/>
                <a:ea typeface="ＭＳ Ｐゴシック" charset="0"/>
                <a:cs typeface="ＭＳ Ｐゴシック" charset="0"/>
              </a:rPr>
              <a:t>Bootset</a:t>
            </a:r>
            <a:r>
              <a:rPr lang="en-US" sz="1200" kern="1200" dirty="0" smtClean="0">
                <a:solidFill>
                  <a:schemeClr val="tx1"/>
                </a:solidFill>
                <a:latin typeface="Arial" charset="0"/>
                <a:ea typeface="ＭＳ Ｐゴシック" charset="0"/>
                <a:cs typeface="ＭＳ Ｐゴシック" charset="0"/>
              </a:rPr>
              <a:t> Files</a:t>
            </a:r>
            <a:endParaRPr lang="en-US" dirty="0"/>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Rectangle 11"/>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E628F96A-B1A7-564B-ABA5-ECA2A04AF09F}" type="slidenum">
              <a:rPr lang="en-US" sz="800"/>
              <a:pPr/>
              <a:t>95</a:t>
            </a:fld>
            <a:endParaRPr lang="en-US" sz="800"/>
          </a:p>
        </p:txBody>
      </p:sp>
      <p:sp>
        <p:nvSpPr>
          <p:cNvPr id="92162" name="Rectangle 2"/>
          <p:cNvSpPr>
            <a:spLocks noGrp="1" noRot="1" noChangeAspect="1" noChangeArrowheads="1" noTextEdit="1"/>
          </p:cNvSpPr>
          <p:nvPr>
            <p:ph type="sldImg"/>
          </p:nvPr>
        </p:nvSpPr>
        <p:spPr>
          <a:ln/>
        </p:spPr>
      </p:sp>
      <p:sp>
        <p:nvSpPr>
          <p:cNvPr id="92163"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6.3.2.4 Show Version Output</a:t>
            </a:r>
            <a:endParaRPr lang="en-US" dirty="0"/>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11"/>
          <p:cNvSpPr>
            <a:spLocks noGrp="1" noChangeArrowheads="1"/>
          </p:cNvSpPr>
          <p:nvPr>
            <p:ph type="sldNum" sz="quarter" idx="5"/>
          </p:nvPr>
        </p:nvSpPr>
        <p:spPr>
          <a:noFill/>
        </p:spPr>
        <p:txBody>
          <a:bodyPr/>
          <a:lstStyle/>
          <a:p>
            <a:fld id="{F602A389-8690-465F-BB28-DC61C90E42E7}" type="slidenum">
              <a:rPr lang="en-US" smtClean="0"/>
              <a:pPr/>
              <a:t>96</a:t>
            </a:fld>
            <a:endParaRPr lang="en-US" dirty="0" smtClean="0"/>
          </a:p>
        </p:txBody>
      </p:sp>
      <p:sp>
        <p:nvSpPr>
          <p:cNvPr id="31747" name="Rectangle 2"/>
          <p:cNvSpPr>
            <a:spLocks noGrp="1" noRot="1" noChangeAspect="1" noChangeArrowheads="1" noTextEdit="1"/>
          </p:cNvSpPr>
          <p:nvPr>
            <p:ph type="sldImg"/>
          </p:nvPr>
        </p:nvSpPr>
        <p:spPr>
          <a:ln/>
        </p:spPr>
      </p:sp>
      <p:sp>
        <p:nvSpPr>
          <p:cNvPr id="31748" name="Rectangle 3"/>
          <p:cNvSpPr>
            <a:spLocks noGrp="1" noChangeArrowheads="1"/>
          </p:cNvSpPr>
          <p:nvPr>
            <p:ph type="body" idx="1"/>
          </p:nvPr>
        </p:nvSpPr>
        <p:spPr>
          <a:xfrm>
            <a:off x="404813" y="4378325"/>
            <a:ext cx="6121400" cy="4252913"/>
          </a:xfrm>
          <a:noFill/>
          <a:ln/>
        </p:spPr>
        <p:txBody>
          <a:bodyPr/>
          <a:lstStyle/>
          <a:p>
            <a:pPr>
              <a:buFontTx/>
              <a:buNone/>
            </a:pPr>
            <a:r>
              <a:rPr lang="en-US" b="0" dirty="0" smtClean="0"/>
              <a:t>Cisco Networking Academy program</a:t>
            </a:r>
          </a:p>
          <a:p>
            <a:pPr>
              <a:buFontTx/>
              <a:buNone/>
            </a:pPr>
            <a:r>
              <a:rPr lang="en-US" b="0" dirty="0" smtClean="0"/>
              <a:t>Introduction to Networks</a:t>
            </a:r>
          </a:p>
          <a:p>
            <a:pPr>
              <a:buFontTx/>
              <a:buNone/>
            </a:pPr>
            <a:r>
              <a:rPr lang="en-US" sz="1300" b="0" dirty="0" smtClean="0"/>
              <a:t>Chapter 6: Network Layer</a:t>
            </a:r>
            <a:endParaRPr lang="en-GB" b="0" dirty="0"/>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Rectangle 11"/>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AAE2D850-2875-DE47-861A-5C6C45D88760}" type="slidenum">
              <a:rPr lang="en-US" sz="800"/>
              <a:pPr/>
              <a:t>97</a:t>
            </a:fld>
            <a:endParaRPr lang="en-US" sz="800"/>
          </a:p>
        </p:txBody>
      </p:sp>
      <p:sp>
        <p:nvSpPr>
          <p:cNvPr id="96258" name="Rectangle 2"/>
          <p:cNvSpPr>
            <a:spLocks noGrp="1" noRot="1" noChangeAspect="1" noChangeArrowheads="1" noTextEdit="1"/>
          </p:cNvSpPr>
          <p:nvPr>
            <p:ph type="sldImg"/>
          </p:nvPr>
        </p:nvSpPr>
        <p:spPr>
          <a:ln/>
        </p:spPr>
      </p:sp>
      <p:sp>
        <p:nvSpPr>
          <p:cNvPr id="96259"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6.4.1.1 Router Configuration Steps</a:t>
            </a:r>
            <a:endParaRPr lang="en-US" dirty="0"/>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Rectangle 11"/>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BA7BA190-6887-B94B-8526-B5189D795D82}" type="slidenum">
              <a:rPr lang="en-US" sz="800"/>
              <a:pPr/>
              <a:t>98</a:t>
            </a:fld>
            <a:endParaRPr lang="en-US" sz="800"/>
          </a:p>
        </p:txBody>
      </p:sp>
      <p:sp>
        <p:nvSpPr>
          <p:cNvPr id="98306" name="Rectangle 2"/>
          <p:cNvSpPr>
            <a:spLocks noGrp="1" noRot="1" noChangeAspect="1" noChangeArrowheads="1" noTextEdit="1"/>
          </p:cNvSpPr>
          <p:nvPr>
            <p:ph type="sldImg"/>
          </p:nvPr>
        </p:nvSpPr>
        <p:spPr>
          <a:ln/>
        </p:spPr>
      </p:sp>
      <p:sp>
        <p:nvSpPr>
          <p:cNvPr id="98307"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6.4.2.1 Configure LAN Interfaces</a:t>
            </a:r>
            <a:endParaRPr lang="en-US" dirty="0"/>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Rectangle 11"/>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1B3D34BA-D7A9-7643-BE9F-7C3104CD8DA5}" type="slidenum">
              <a:rPr lang="en-US" sz="800"/>
              <a:pPr/>
              <a:t>99</a:t>
            </a:fld>
            <a:endParaRPr lang="en-US" sz="800"/>
          </a:p>
        </p:txBody>
      </p:sp>
      <p:sp>
        <p:nvSpPr>
          <p:cNvPr id="100354" name="Rectangle 2"/>
          <p:cNvSpPr>
            <a:spLocks noGrp="1" noRot="1" noChangeAspect="1" noChangeArrowheads="1" noTextEdit="1"/>
          </p:cNvSpPr>
          <p:nvPr>
            <p:ph type="sldImg"/>
          </p:nvPr>
        </p:nvSpPr>
        <p:spPr>
          <a:ln/>
        </p:spPr>
      </p:sp>
      <p:sp>
        <p:nvSpPr>
          <p:cNvPr id="100355"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6.4.2.2 Verify Interface Configuration</a:t>
            </a:r>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e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2" descr="PPt_CoverArt1"/>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0" y="1893888"/>
            <a:ext cx="9140825" cy="24495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 name="Rectangle 3"/>
          <p:cNvSpPr>
            <a:spLocks noChangeArrowheads="1"/>
          </p:cNvSpPr>
          <p:nvPr/>
        </p:nvSpPr>
        <p:spPr bwMode="auto">
          <a:xfrm>
            <a:off x="4498975" y="6670675"/>
            <a:ext cx="2347913" cy="190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82124" tIns="41061" rIns="82124" bIns="41061" anchor="b" anchorCtr="1">
            <a:spAutoFit/>
          </a:bodyPr>
          <a:lstStyle/>
          <a:p>
            <a:pPr algn="l" defTabSz="814388">
              <a:lnSpc>
                <a:spcPct val="100000"/>
              </a:lnSpc>
            </a:pPr>
            <a:r>
              <a:rPr lang="en-US" sz="700">
                <a:solidFill>
                  <a:srgbClr val="D3D3D3"/>
                </a:solidFill>
              </a:rPr>
              <a:t>© 2007 – 2010, Cisco Systems, Inc. All rights reserved.</a:t>
            </a:r>
          </a:p>
        </p:txBody>
      </p:sp>
      <p:sp>
        <p:nvSpPr>
          <p:cNvPr id="6" name="Rectangle 4"/>
          <p:cNvSpPr>
            <a:spLocks noChangeArrowheads="1"/>
          </p:cNvSpPr>
          <p:nvPr/>
        </p:nvSpPr>
        <p:spPr bwMode="auto">
          <a:xfrm>
            <a:off x="7123113" y="6672263"/>
            <a:ext cx="650875" cy="1889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82124" tIns="41061" rIns="82124" bIns="41061" anchor="b">
            <a:spAutoFit/>
          </a:bodyPr>
          <a:lstStyle/>
          <a:p>
            <a:pPr algn="r" defTabSz="814388">
              <a:lnSpc>
                <a:spcPct val="100000"/>
              </a:lnSpc>
            </a:pPr>
            <a:r>
              <a:rPr lang="en-US" sz="700">
                <a:solidFill>
                  <a:srgbClr val="D3D3D3"/>
                </a:solidFill>
              </a:rPr>
              <a:t>Cisco Public</a:t>
            </a:r>
          </a:p>
        </p:txBody>
      </p:sp>
      <p:sp>
        <p:nvSpPr>
          <p:cNvPr id="7" name="Rectangle 5"/>
          <p:cNvSpPr>
            <a:spLocks noChangeArrowheads="1"/>
          </p:cNvSpPr>
          <p:nvPr/>
        </p:nvSpPr>
        <p:spPr bwMode="auto">
          <a:xfrm>
            <a:off x="193675" y="6562725"/>
            <a:ext cx="962025" cy="298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82124" tIns="41061" rIns="82124" bIns="41061" anchor="b">
            <a:spAutoFit/>
          </a:bodyPr>
          <a:lstStyle/>
          <a:p>
            <a:pPr algn="l" defTabSz="814388">
              <a:lnSpc>
                <a:spcPct val="100000"/>
              </a:lnSpc>
            </a:pPr>
            <a:r>
              <a:rPr lang="en-US" sz="700">
                <a:solidFill>
                  <a:srgbClr val="D3D3D3"/>
                </a:solidFill>
              </a:rPr>
              <a:t>ITE PC v4.1</a:t>
            </a:r>
          </a:p>
          <a:p>
            <a:pPr algn="l" defTabSz="814388">
              <a:lnSpc>
                <a:spcPct val="100000"/>
              </a:lnSpc>
            </a:pPr>
            <a:r>
              <a:rPr lang="en-US" sz="700">
                <a:solidFill>
                  <a:srgbClr val="D3D3D3"/>
                </a:solidFill>
              </a:rPr>
              <a:t>Chapter 1</a:t>
            </a:r>
          </a:p>
        </p:txBody>
      </p:sp>
      <p:sp>
        <p:nvSpPr>
          <p:cNvPr id="8" name="Rectangle 6"/>
          <p:cNvSpPr>
            <a:spLocks noChangeArrowheads="1"/>
          </p:cNvSpPr>
          <p:nvPr/>
        </p:nvSpPr>
        <p:spPr bwMode="auto">
          <a:xfrm>
            <a:off x="8596313" y="6626225"/>
            <a:ext cx="320675" cy="2349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82124" tIns="41061" rIns="82124" bIns="41061" anchor="b">
            <a:spAutoFit/>
          </a:bodyPr>
          <a:lstStyle/>
          <a:p>
            <a:pPr algn="r" defTabSz="814388">
              <a:lnSpc>
                <a:spcPct val="100000"/>
              </a:lnSpc>
            </a:pPr>
            <a:fld id="{DC7FBAF0-BCF5-8741-945F-3C6763791038}" type="slidenum">
              <a:rPr lang="en-US" sz="1000">
                <a:solidFill>
                  <a:srgbClr val="D3D3D3"/>
                </a:solidFill>
              </a:rPr>
              <a:pPr algn="r" defTabSz="814388">
                <a:lnSpc>
                  <a:spcPct val="100000"/>
                </a:lnSpc>
              </a:pPr>
              <a:t>‹#›</a:t>
            </a:fld>
            <a:endParaRPr lang="en-US" sz="1000">
              <a:solidFill>
                <a:srgbClr val="D3D3D3"/>
              </a:solidFill>
            </a:endParaRPr>
          </a:p>
        </p:txBody>
      </p:sp>
      <p:pic>
        <p:nvPicPr>
          <p:cNvPr id="9" name="Picture 9" descr="Cisco_NewLogo"/>
          <p:cNvPicPr>
            <a:picLocks noChangeAspect="1" noChangeArrowheads="1"/>
          </p:cNvPicPr>
          <p:nvPr/>
        </p:nvPicPr>
        <p:blipFill>
          <a:blip r:embed="rId3" cstate="email">
            <a:extLst>
              <a:ext uri="{28A0092B-C50C-407E-A947-70E740481C1C}">
                <a14:useLocalDpi xmlns:a14="http://schemas.microsoft.com/office/drawing/2010/main" xmlns="" val="0"/>
              </a:ext>
            </a:extLst>
          </a:blip>
          <a:srcRect/>
          <a:stretch>
            <a:fillRect/>
          </a:stretch>
        </p:blipFill>
        <p:spPr bwMode="auto">
          <a:xfrm>
            <a:off x="5483225" y="5940425"/>
            <a:ext cx="3354388" cy="4746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 name="Picture 10" descr="Cisco"/>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246063" y="119063"/>
            <a:ext cx="1171575" cy="904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290247" name="Rectangle 7"/>
          <p:cNvSpPr>
            <a:spLocks noGrp="1" noChangeArrowheads="1"/>
          </p:cNvSpPr>
          <p:nvPr>
            <p:ph type="ctrTitle"/>
          </p:nvPr>
        </p:nvSpPr>
        <p:spPr bwMode="white">
          <a:xfrm>
            <a:off x="311150" y="2671763"/>
            <a:ext cx="3768725" cy="830262"/>
          </a:xfrm>
          <a:ln/>
        </p:spPr>
        <p:txBody>
          <a:bodyPr anchor="ctr"/>
          <a:lstStyle>
            <a:lvl1pPr>
              <a:defRPr sz="3000" b="0">
                <a:solidFill>
                  <a:srgbClr val="FFFFFF"/>
                </a:solidFill>
              </a:defRPr>
            </a:lvl1pPr>
          </a:lstStyle>
          <a:p>
            <a:r>
              <a:rPr lang="en-US" dirty="0"/>
              <a:t>Click To Edit Master Title Style</a:t>
            </a:r>
          </a:p>
        </p:txBody>
      </p:sp>
      <p:sp>
        <p:nvSpPr>
          <p:cNvPr id="1290248" name="Rectangle 8"/>
          <p:cNvSpPr>
            <a:spLocks noGrp="1" noChangeArrowheads="1"/>
          </p:cNvSpPr>
          <p:nvPr>
            <p:ph type="subTitle" idx="1"/>
          </p:nvPr>
        </p:nvSpPr>
        <p:spPr>
          <a:xfrm>
            <a:off x="311150" y="4672013"/>
            <a:ext cx="4103688" cy="658812"/>
          </a:xfrm>
          <a:ln/>
        </p:spPr>
        <p:txBody>
          <a:bodyPr/>
          <a:lstStyle>
            <a:lvl1pPr marL="0" indent="0">
              <a:lnSpc>
                <a:spcPct val="90000"/>
              </a:lnSpc>
              <a:buFont typeface="Wingdings" pitchFamily="2" charset="2"/>
              <a:buNone/>
              <a:defRPr sz="2000" b="1">
                <a:solidFill>
                  <a:schemeClr val="bg2"/>
                </a:solidFill>
              </a:defRPr>
            </a:lvl1pPr>
          </a:lstStyle>
          <a:p>
            <a:r>
              <a:rPr lang="en-US"/>
              <a:t>Click to Edit Master Subtitle Style</a:t>
            </a:r>
          </a:p>
        </p:txBody>
      </p:sp>
    </p:spTree>
    <p:extLst>
      <p:ext uri="{BB962C8B-B14F-4D97-AF65-F5344CB8AC3E}">
        <p14:creationId xmlns:p14="http://schemas.microsoft.com/office/powerpoint/2010/main" xmlns="" val="38540273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xmlns="" val="34875252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65925" y="798513"/>
            <a:ext cx="2035175" cy="47879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55638" y="798513"/>
            <a:ext cx="5957887" cy="47879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xmlns="" val="32676633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55638" y="798513"/>
            <a:ext cx="8145462" cy="838200"/>
          </a:xfrm>
        </p:spPr>
        <p:txBody>
          <a:bodyPr/>
          <a:lstStyle/>
          <a:p>
            <a:r>
              <a:rPr lang="en-US" smtClean="0"/>
              <a:t>Click to edit Master title style</a:t>
            </a:r>
            <a:endParaRPr lang="en-US"/>
          </a:p>
        </p:txBody>
      </p:sp>
      <p:sp>
        <p:nvSpPr>
          <p:cNvPr id="3" name="Table Placeholder 2"/>
          <p:cNvSpPr>
            <a:spLocks noGrp="1"/>
          </p:cNvSpPr>
          <p:nvPr>
            <p:ph type="tbl" idx="1"/>
          </p:nvPr>
        </p:nvSpPr>
        <p:spPr>
          <a:xfrm>
            <a:off x="655638" y="2014538"/>
            <a:ext cx="7940675" cy="3571875"/>
          </a:xfrm>
        </p:spPr>
        <p:txBody>
          <a:bodyPr/>
          <a:lstStyle/>
          <a:p>
            <a:pPr lvl="0"/>
            <a:endParaRPr lang="en-US" noProof="0" dirty="0" smtClean="0"/>
          </a:p>
        </p:txBody>
      </p:sp>
    </p:spTree>
    <p:extLst>
      <p:ext uri="{BB962C8B-B14F-4D97-AF65-F5344CB8AC3E}">
        <p14:creationId xmlns:p14="http://schemas.microsoft.com/office/powerpoint/2010/main" xmlns="" val="396974812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8" descr="PPt_4face_021208.jpg"/>
          <p:cNvPicPr>
            <a:picLocks noChangeAspect="1"/>
          </p:cNvPicPr>
          <p:nvPr/>
        </p:nvPicPr>
        <p:blipFill>
          <a:blip r:embed="rId2">
            <a:extLst>
              <a:ext uri="{28A0092B-C50C-407E-A947-70E740481C1C}">
                <a14:useLocalDpi xmlns:a14="http://schemas.microsoft.com/office/drawing/2010/main" xmlns="" val="0"/>
              </a:ext>
            </a:extLst>
          </a:blip>
          <a:srcRect/>
          <a:stretch>
            <a:fillRect/>
          </a:stretch>
        </p:blipFill>
        <p:spPr bwMode="auto">
          <a:xfrm>
            <a:off x="0" y="1911350"/>
            <a:ext cx="9144000" cy="2432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 name="Rectangle 278"/>
          <p:cNvSpPr>
            <a:spLocks noChangeArrowheads="1"/>
          </p:cNvSpPr>
          <p:nvPr/>
        </p:nvSpPr>
        <p:spPr bwMode="auto">
          <a:xfrm>
            <a:off x="4498975" y="6672263"/>
            <a:ext cx="2022475" cy="1889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82124" tIns="41061" rIns="82124" bIns="41061" anchor="b" anchorCtr="1">
            <a:spAutoFit/>
          </a:bodyPr>
          <a:lstStyle/>
          <a:p>
            <a:pPr algn="l" defTabSz="814388">
              <a:lnSpc>
                <a:spcPct val="100000"/>
              </a:lnSpc>
            </a:pPr>
            <a:r>
              <a:rPr lang="en-US" sz="700">
                <a:solidFill>
                  <a:srgbClr val="D3D3D3"/>
                </a:solidFill>
              </a:rPr>
              <a:t>© 2008 Cisco Systems, Inc. All rights reserved.</a:t>
            </a:r>
          </a:p>
        </p:txBody>
      </p:sp>
      <p:sp>
        <p:nvSpPr>
          <p:cNvPr id="6" name="Rectangle 279"/>
          <p:cNvSpPr>
            <a:spLocks noChangeArrowheads="1"/>
          </p:cNvSpPr>
          <p:nvPr/>
        </p:nvSpPr>
        <p:spPr bwMode="auto">
          <a:xfrm>
            <a:off x="6896100" y="6672263"/>
            <a:ext cx="877888" cy="1889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82124" tIns="41061" rIns="82124" bIns="41061" anchor="b">
            <a:spAutoFit/>
          </a:bodyPr>
          <a:lstStyle/>
          <a:p>
            <a:pPr algn="r" defTabSz="814388">
              <a:lnSpc>
                <a:spcPct val="100000"/>
              </a:lnSpc>
            </a:pPr>
            <a:r>
              <a:rPr lang="en-US" sz="700">
                <a:solidFill>
                  <a:srgbClr val="D3D3D3"/>
                </a:solidFill>
              </a:rPr>
              <a:t>Cisco Confidential</a:t>
            </a:r>
          </a:p>
        </p:txBody>
      </p:sp>
      <p:sp>
        <p:nvSpPr>
          <p:cNvPr id="7" name="Rectangle 280"/>
          <p:cNvSpPr>
            <a:spLocks noChangeArrowheads="1"/>
          </p:cNvSpPr>
          <p:nvPr/>
        </p:nvSpPr>
        <p:spPr bwMode="auto">
          <a:xfrm>
            <a:off x="193675" y="6672263"/>
            <a:ext cx="962025" cy="1889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82124" tIns="41061" rIns="82124" bIns="41061" anchor="b">
            <a:spAutoFit/>
          </a:bodyPr>
          <a:lstStyle/>
          <a:p>
            <a:pPr algn="l" defTabSz="814388">
              <a:lnSpc>
                <a:spcPct val="100000"/>
              </a:lnSpc>
            </a:pPr>
            <a:r>
              <a:rPr lang="en-US" sz="700">
                <a:solidFill>
                  <a:srgbClr val="D3D3D3"/>
                </a:solidFill>
              </a:rPr>
              <a:t>Presentation_ID</a:t>
            </a:r>
          </a:p>
        </p:txBody>
      </p:sp>
      <p:sp>
        <p:nvSpPr>
          <p:cNvPr id="8" name="Rectangle 281"/>
          <p:cNvSpPr>
            <a:spLocks noChangeArrowheads="1"/>
          </p:cNvSpPr>
          <p:nvPr/>
        </p:nvSpPr>
        <p:spPr bwMode="auto">
          <a:xfrm>
            <a:off x="8596313" y="6626225"/>
            <a:ext cx="320675" cy="2349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82124" tIns="41061" rIns="82124" bIns="41061" anchor="b">
            <a:spAutoFit/>
          </a:bodyPr>
          <a:lstStyle/>
          <a:p>
            <a:pPr algn="r" defTabSz="814388">
              <a:lnSpc>
                <a:spcPct val="100000"/>
              </a:lnSpc>
            </a:pPr>
            <a:fld id="{7F1BC4EF-034A-F647-AA58-B71D58802FDB}" type="slidenum">
              <a:rPr lang="en-US" sz="1000">
                <a:solidFill>
                  <a:srgbClr val="D3D3D3"/>
                </a:solidFill>
              </a:rPr>
              <a:pPr algn="r" defTabSz="814388">
                <a:lnSpc>
                  <a:spcPct val="100000"/>
                </a:lnSpc>
              </a:pPr>
              <a:t>‹#›</a:t>
            </a:fld>
            <a:endParaRPr lang="en-US" sz="1000">
              <a:solidFill>
                <a:srgbClr val="D3D3D3"/>
              </a:solidFill>
            </a:endParaRPr>
          </a:p>
        </p:txBody>
      </p:sp>
      <p:pic>
        <p:nvPicPr>
          <p:cNvPr id="9" name="Picture 331" descr="Cisco_NewLogo"/>
          <p:cNvPicPr>
            <a:picLocks noChangeAspect="1" noChangeArrowheads="1"/>
          </p:cNvPicPr>
          <p:nvPr/>
        </p:nvPicPr>
        <p:blipFill>
          <a:blip r:embed="rId3" cstate="email">
            <a:extLst>
              <a:ext uri="{28A0092B-C50C-407E-A947-70E740481C1C}">
                <a14:useLocalDpi xmlns:a14="http://schemas.microsoft.com/office/drawing/2010/main" xmlns="" val="0"/>
              </a:ext>
            </a:extLst>
          </a:blip>
          <a:srcRect/>
          <a:stretch>
            <a:fillRect/>
          </a:stretch>
        </p:blipFill>
        <p:spPr bwMode="auto">
          <a:xfrm>
            <a:off x="5483225" y="5940425"/>
            <a:ext cx="3354388" cy="4746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 name="Picture 333" descr="Cisco"/>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246063" y="119063"/>
            <a:ext cx="1171575" cy="904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69873" name="Rectangle 209"/>
          <p:cNvSpPr>
            <a:spLocks noGrp="1" noChangeArrowheads="1"/>
          </p:cNvSpPr>
          <p:nvPr>
            <p:ph type="ctrTitle"/>
          </p:nvPr>
        </p:nvSpPr>
        <p:spPr bwMode="white">
          <a:xfrm>
            <a:off x="311150" y="2671763"/>
            <a:ext cx="3768725" cy="830262"/>
          </a:xfrm>
          <a:ln/>
        </p:spPr>
        <p:txBody>
          <a:bodyPr anchor="ctr"/>
          <a:lstStyle>
            <a:lvl1pPr>
              <a:defRPr sz="3000" b="0">
                <a:solidFill>
                  <a:srgbClr val="FFFFFF"/>
                </a:solidFill>
              </a:defRPr>
            </a:lvl1pPr>
          </a:lstStyle>
          <a:p>
            <a:r>
              <a:rPr lang="en-US" dirty="0" smtClean="0"/>
              <a:t>Click to edit Master title style</a:t>
            </a:r>
            <a:endParaRPr lang="en-US" dirty="0"/>
          </a:p>
        </p:txBody>
      </p:sp>
      <p:sp>
        <p:nvSpPr>
          <p:cNvPr id="369874" name="Rectangle 210"/>
          <p:cNvSpPr>
            <a:spLocks noGrp="1" noChangeArrowheads="1"/>
          </p:cNvSpPr>
          <p:nvPr>
            <p:ph type="subTitle" idx="1"/>
          </p:nvPr>
        </p:nvSpPr>
        <p:spPr>
          <a:xfrm>
            <a:off x="311150" y="4672013"/>
            <a:ext cx="4103688" cy="658812"/>
          </a:xfrm>
          <a:ln/>
        </p:spPr>
        <p:txBody>
          <a:bodyPr/>
          <a:lstStyle>
            <a:lvl1pPr marL="0" indent="0">
              <a:lnSpc>
                <a:spcPct val="90000"/>
              </a:lnSpc>
              <a:buFont typeface="Wingdings" pitchFamily="2" charset="2"/>
              <a:buNone/>
              <a:defRPr sz="2000" b="1">
                <a:solidFill>
                  <a:schemeClr val="bg2"/>
                </a:solidFill>
              </a:defRPr>
            </a:lvl1pPr>
          </a:lstStyle>
          <a:p>
            <a:r>
              <a:rPr lang="en-US" dirty="0" smtClean="0"/>
              <a:t>Click to edit Master subtitle style</a:t>
            </a:r>
            <a:endParaRPr lang="en-US" dirty="0"/>
          </a:p>
        </p:txBody>
      </p:sp>
    </p:spTree>
    <p:extLst>
      <p:ext uri="{BB962C8B-B14F-4D97-AF65-F5344CB8AC3E}">
        <p14:creationId xmlns:p14="http://schemas.microsoft.com/office/powerpoint/2010/main" xmlns="" val="8848856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2pPr marL="457200" indent="-228600">
              <a:buFont typeface="Arial" panose="020B0604020202020204" pitchFamily="34" charset="0"/>
              <a:buChar char="•"/>
              <a:defRPr/>
            </a:lvl2pPr>
            <a:lvl3pPr marL="914400" indent="-225425">
              <a:buSzPct val="75000"/>
              <a:buFont typeface="Courier New" panose="02070309020205020404" pitchFamily="49" charset="0"/>
              <a:buChar char="o"/>
              <a:defRPr/>
            </a:lvl3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xmlns="" val="206104739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xmlns="" val="332285175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55638" y="2014538"/>
            <a:ext cx="3894137" cy="35718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702175" y="2014538"/>
            <a:ext cx="3894138" cy="35718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xmlns="" val="84923193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xmlns="" val="196437391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xmlns="" val="264084824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27085695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55638" y="702293"/>
            <a:ext cx="8145462" cy="838200"/>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655638" y="1687390"/>
            <a:ext cx="7940675" cy="4720787"/>
          </a:xfrm>
        </p:spPr>
        <p:txBody>
          <a:bodyPr/>
          <a:lstStyle>
            <a:lvl2pPr marL="457200" indent="-228600">
              <a:buFont typeface="Arial" panose="020B0604020202020204" pitchFamily="34" charset="0"/>
              <a:buChar char="•"/>
              <a:defRPr/>
            </a:lvl2pPr>
            <a:lvl3pPr marL="914400" indent="-225425">
              <a:buSzPct val="75000"/>
              <a:buFont typeface="Courier New" panose="02070309020205020404" pitchFamily="49" charset="0"/>
              <a:buChar char="o"/>
              <a:defRPr/>
            </a:lvl3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xmlns="" val="396097551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xmlns="" val="85425332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xmlns="" val="413749116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xmlns="" val="299862915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65925" y="798513"/>
            <a:ext cx="2035175" cy="47879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55638" y="798513"/>
            <a:ext cx="5957887" cy="47879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xmlns="" val="40316079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xmlns="" val="7811502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55638" y="2014538"/>
            <a:ext cx="3894137" cy="35718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702175" y="2014538"/>
            <a:ext cx="3894138" cy="35718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xmlns="" val="5389473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xmlns="" val="12002792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xmlns="" val="33883690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15948584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xmlns="" val="7749952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xmlns="" val="22919012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image" Target="../media/image5.png"/><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55638" y="798513"/>
            <a:ext cx="8145462" cy="838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82124" tIns="41061" rIns="82124" bIns="41061" numCol="1" anchor="b" anchorCtr="0" compatLnSpc="1">
            <a:prstTxWarp prst="textNoShape">
              <a:avLst/>
            </a:prstTxWarp>
          </a:bodyPr>
          <a:lstStyle/>
          <a:p>
            <a:pPr lvl="0"/>
            <a:r>
              <a:rPr lang="en-US"/>
              <a:t>Slide Title</a:t>
            </a:r>
          </a:p>
        </p:txBody>
      </p:sp>
      <p:sp>
        <p:nvSpPr>
          <p:cNvPr id="1027" name="Rectangle 4"/>
          <p:cNvSpPr>
            <a:spLocks noChangeArrowheads="1"/>
          </p:cNvSpPr>
          <p:nvPr/>
        </p:nvSpPr>
        <p:spPr bwMode="auto">
          <a:xfrm>
            <a:off x="193675" y="6562725"/>
            <a:ext cx="962025" cy="298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82124" tIns="41061" rIns="82124" bIns="41061" anchor="b">
            <a:spAutoFit/>
          </a:bodyPr>
          <a:lstStyle/>
          <a:p>
            <a:pPr algn="l" defTabSz="814388">
              <a:lnSpc>
                <a:spcPct val="100000"/>
              </a:lnSpc>
            </a:pPr>
            <a:r>
              <a:rPr lang="en-US" sz="700">
                <a:solidFill>
                  <a:srgbClr val="D3D3D3"/>
                </a:solidFill>
              </a:rPr>
              <a:t>ITE PC v4.1</a:t>
            </a:r>
          </a:p>
          <a:p>
            <a:pPr algn="l" defTabSz="814388">
              <a:lnSpc>
                <a:spcPct val="100000"/>
              </a:lnSpc>
            </a:pPr>
            <a:r>
              <a:rPr lang="en-US" sz="700">
                <a:solidFill>
                  <a:srgbClr val="D3D3D3"/>
                </a:solidFill>
              </a:rPr>
              <a:t>Chapter 1</a:t>
            </a:r>
          </a:p>
        </p:txBody>
      </p:sp>
      <p:sp>
        <p:nvSpPr>
          <p:cNvPr id="1028" name="Rectangle 5"/>
          <p:cNvSpPr>
            <a:spLocks noChangeArrowheads="1"/>
          </p:cNvSpPr>
          <p:nvPr/>
        </p:nvSpPr>
        <p:spPr bwMode="auto">
          <a:xfrm>
            <a:off x="8596313" y="6626225"/>
            <a:ext cx="320675" cy="2349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82124" tIns="41061" rIns="82124" bIns="41061" anchor="b">
            <a:spAutoFit/>
          </a:bodyPr>
          <a:lstStyle/>
          <a:p>
            <a:pPr algn="r" defTabSz="814388">
              <a:lnSpc>
                <a:spcPct val="100000"/>
              </a:lnSpc>
            </a:pPr>
            <a:fld id="{28856D66-2D7E-BA44-8BF8-F720D8CAD36C}" type="slidenum">
              <a:rPr lang="en-US" sz="1000">
                <a:solidFill>
                  <a:srgbClr val="D3D3D3"/>
                </a:solidFill>
              </a:rPr>
              <a:pPr algn="r" defTabSz="814388">
                <a:lnSpc>
                  <a:spcPct val="100000"/>
                </a:lnSpc>
              </a:pPr>
              <a:t>‹#›</a:t>
            </a:fld>
            <a:endParaRPr lang="en-US" sz="1000">
              <a:solidFill>
                <a:srgbClr val="D3D3D3"/>
              </a:solidFill>
            </a:endParaRPr>
          </a:p>
        </p:txBody>
      </p:sp>
      <p:sp>
        <p:nvSpPr>
          <p:cNvPr id="1029" name="Rectangle 6"/>
          <p:cNvSpPr>
            <a:spLocks noGrp="1" noChangeArrowheads="1"/>
          </p:cNvSpPr>
          <p:nvPr>
            <p:ph type="body" idx="1"/>
          </p:nvPr>
        </p:nvSpPr>
        <p:spPr bwMode="auto">
          <a:xfrm>
            <a:off x="636398" y="2078328"/>
            <a:ext cx="7940675" cy="395069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82124" tIns="41061" rIns="82124" bIns="41061" numCol="1" anchor="t" anchorCtr="0" compatLnSpc="1">
            <a:prstTxWarp prst="textNoShape">
              <a:avLst/>
            </a:prstTxWarp>
          </a:bodyPr>
          <a:lstStyle/>
          <a:p>
            <a:pPr lvl="0"/>
            <a:r>
              <a:rPr lang="en-US"/>
              <a:t>Body Text</a:t>
            </a:r>
          </a:p>
          <a:p>
            <a:pPr lvl="1"/>
            <a:r>
              <a:rPr lang="en-US"/>
              <a:t>Second Level</a:t>
            </a:r>
          </a:p>
          <a:p>
            <a:pPr lvl="2"/>
            <a:r>
              <a:rPr lang="en-US"/>
              <a:t>Third Level</a:t>
            </a:r>
          </a:p>
          <a:p>
            <a:pPr lvl="3"/>
            <a:r>
              <a:rPr lang="en-US"/>
              <a:t>Fourth Level</a:t>
            </a:r>
          </a:p>
          <a:p>
            <a:pPr lvl="4"/>
            <a:r>
              <a:rPr lang="en-US"/>
              <a:t>Fifth Level</a:t>
            </a:r>
          </a:p>
        </p:txBody>
      </p:sp>
      <p:pic>
        <p:nvPicPr>
          <p:cNvPr id="1030" name="Picture 7" descr="PPt_TopBand_Artwork"/>
          <p:cNvPicPr>
            <a:picLocks noChangeAspect="1" noChangeArrowheads="1"/>
          </p:cNvPicPr>
          <p:nvPr/>
        </p:nvPicPr>
        <p:blipFill>
          <a:blip r:embed="rId14">
            <a:extLst>
              <a:ext uri="{28A0092B-C50C-407E-A947-70E740481C1C}">
                <a14:useLocalDpi xmlns:a14="http://schemas.microsoft.com/office/drawing/2010/main" xmlns="" val="0"/>
              </a:ext>
            </a:extLst>
          </a:blip>
          <a:srcRect/>
          <a:stretch>
            <a:fillRect/>
          </a:stretch>
        </p:blipFill>
        <p:spPr bwMode="auto">
          <a:xfrm>
            <a:off x="0" y="0"/>
            <a:ext cx="9140825" cy="685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31" name="Rectangle 8"/>
          <p:cNvSpPr>
            <a:spLocks noChangeArrowheads="1"/>
          </p:cNvSpPr>
          <p:nvPr/>
        </p:nvSpPr>
        <p:spPr bwMode="auto">
          <a:xfrm>
            <a:off x="4498975" y="6670675"/>
            <a:ext cx="2347913" cy="190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82124" tIns="41061" rIns="82124" bIns="41061" anchor="b" anchorCtr="1">
            <a:spAutoFit/>
          </a:bodyPr>
          <a:lstStyle/>
          <a:p>
            <a:pPr algn="l" defTabSz="814388">
              <a:lnSpc>
                <a:spcPct val="100000"/>
              </a:lnSpc>
            </a:pPr>
            <a:r>
              <a:rPr lang="en-US" sz="700">
                <a:solidFill>
                  <a:srgbClr val="D3D3D3"/>
                </a:solidFill>
              </a:rPr>
              <a:t>© 2007 – 2010, Cisco Systems, Inc. All rights reserved.</a:t>
            </a:r>
          </a:p>
        </p:txBody>
      </p:sp>
      <p:sp>
        <p:nvSpPr>
          <p:cNvPr id="1032" name="Rectangle 9"/>
          <p:cNvSpPr>
            <a:spLocks noChangeArrowheads="1"/>
          </p:cNvSpPr>
          <p:nvPr/>
        </p:nvSpPr>
        <p:spPr bwMode="auto">
          <a:xfrm>
            <a:off x="7123113" y="6672263"/>
            <a:ext cx="650875" cy="1889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82124" tIns="41061" rIns="82124" bIns="41061" anchor="b">
            <a:spAutoFit/>
          </a:bodyPr>
          <a:lstStyle/>
          <a:p>
            <a:pPr algn="r" defTabSz="814388">
              <a:lnSpc>
                <a:spcPct val="100000"/>
              </a:lnSpc>
            </a:pPr>
            <a:r>
              <a:rPr lang="en-US" sz="700">
                <a:solidFill>
                  <a:srgbClr val="D3D3D3"/>
                </a:solidFill>
              </a:rPr>
              <a:t>Cisco Public</a:t>
            </a:r>
          </a:p>
        </p:txBody>
      </p:sp>
    </p:spTree>
  </p:cSld>
  <p:clrMap bg1="lt1" tx1="dk1" bg2="lt2" tx2="dk2" accent1="accent1" accent2="accent2" accent3="accent3" accent4="accent4" accent5="accent5" accent6="accent6" hlink="hlink" folHlink="folHlink"/>
  <p:sldLayoutIdLst>
    <p:sldLayoutId id="2147484055" r:id="rId1"/>
    <p:sldLayoutId id="2147484034" r:id="rId2"/>
    <p:sldLayoutId id="2147484035" r:id="rId3"/>
    <p:sldLayoutId id="2147484036" r:id="rId4"/>
    <p:sldLayoutId id="2147484037" r:id="rId5"/>
    <p:sldLayoutId id="2147484038" r:id="rId6"/>
    <p:sldLayoutId id="2147484039" r:id="rId7"/>
    <p:sldLayoutId id="2147484040" r:id="rId8"/>
    <p:sldLayoutId id="2147484041" r:id="rId9"/>
    <p:sldLayoutId id="2147484042" r:id="rId10"/>
    <p:sldLayoutId id="2147484043" r:id="rId11"/>
    <p:sldLayoutId id="2147484044" r:id="rId12"/>
  </p:sldLayoutIdLst>
  <p:timing>
    <p:tnLst>
      <p:par>
        <p:cTn id="1" dur="indefinite" restart="never" nodeType="tmRoot"/>
      </p:par>
    </p:tnLst>
  </p:timing>
  <p:txStyles>
    <p:titleStyle>
      <a:lvl1pPr algn="l" defTabSz="814388" rtl="0" eaLnBrk="0" fontAlgn="base" hangingPunct="0">
        <a:lnSpc>
          <a:spcPct val="90000"/>
        </a:lnSpc>
        <a:spcBef>
          <a:spcPct val="0"/>
        </a:spcBef>
        <a:spcAft>
          <a:spcPct val="0"/>
        </a:spcAft>
        <a:defRPr sz="3200" b="1">
          <a:solidFill>
            <a:srgbClr val="708CA1"/>
          </a:solidFill>
          <a:latin typeface="+mj-lt"/>
          <a:ea typeface="ＭＳ Ｐゴシック" charset="0"/>
          <a:cs typeface="ＭＳ Ｐゴシック" charset="0"/>
        </a:defRPr>
      </a:lvl1pPr>
      <a:lvl2pPr algn="l" defTabSz="814388" rtl="0" eaLnBrk="0" fontAlgn="base" hangingPunct="0">
        <a:lnSpc>
          <a:spcPct val="90000"/>
        </a:lnSpc>
        <a:spcBef>
          <a:spcPct val="0"/>
        </a:spcBef>
        <a:spcAft>
          <a:spcPct val="0"/>
        </a:spcAft>
        <a:defRPr sz="3200" b="1">
          <a:solidFill>
            <a:srgbClr val="708CA1"/>
          </a:solidFill>
          <a:latin typeface="Arial" charset="0"/>
          <a:ea typeface="ＭＳ Ｐゴシック" charset="0"/>
          <a:cs typeface="ＭＳ Ｐゴシック" charset="0"/>
        </a:defRPr>
      </a:lvl2pPr>
      <a:lvl3pPr algn="l" defTabSz="814388" rtl="0" eaLnBrk="0" fontAlgn="base" hangingPunct="0">
        <a:lnSpc>
          <a:spcPct val="90000"/>
        </a:lnSpc>
        <a:spcBef>
          <a:spcPct val="0"/>
        </a:spcBef>
        <a:spcAft>
          <a:spcPct val="0"/>
        </a:spcAft>
        <a:defRPr sz="3200" b="1">
          <a:solidFill>
            <a:srgbClr val="708CA1"/>
          </a:solidFill>
          <a:latin typeface="Arial" charset="0"/>
          <a:ea typeface="ＭＳ Ｐゴシック" charset="0"/>
          <a:cs typeface="ＭＳ Ｐゴシック" charset="0"/>
        </a:defRPr>
      </a:lvl3pPr>
      <a:lvl4pPr algn="l" defTabSz="814388" rtl="0" eaLnBrk="0" fontAlgn="base" hangingPunct="0">
        <a:lnSpc>
          <a:spcPct val="90000"/>
        </a:lnSpc>
        <a:spcBef>
          <a:spcPct val="0"/>
        </a:spcBef>
        <a:spcAft>
          <a:spcPct val="0"/>
        </a:spcAft>
        <a:defRPr sz="3200" b="1">
          <a:solidFill>
            <a:srgbClr val="708CA1"/>
          </a:solidFill>
          <a:latin typeface="Arial" charset="0"/>
          <a:ea typeface="ＭＳ Ｐゴシック" charset="0"/>
          <a:cs typeface="ＭＳ Ｐゴシック" charset="0"/>
        </a:defRPr>
      </a:lvl4pPr>
      <a:lvl5pPr algn="l" defTabSz="814388" rtl="0" eaLnBrk="0" fontAlgn="base" hangingPunct="0">
        <a:lnSpc>
          <a:spcPct val="90000"/>
        </a:lnSpc>
        <a:spcBef>
          <a:spcPct val="0"/>
        </a:spcBef>
        <a:spcAft>
          <a:spcPct val="0"/>
        </a:spcAft>
        <a:defRPr sz="3200" b="1">
          <a:solidFill>
            <a:srgbClr val="708CA1"/>
          </a:solidFill>
          <a:latin typeface="Arial" charset="0"/>
          <a:ea typeface="ＭＳ Ｐゴシック" charset="0"/>
          <a:cs typeface="ＭＳ Ｐゴシック" charset="0"/>
        </a:defRPr>
      </a:lvl5pPr>
      <a:lvl6pPr marL="457200" algn="l" defTabSz="814388" rtl="0" fontAlgn="base">
        <a:lnSpc>
          <a:spcPct val="90000"/>
        </a:lnSpc>
        <a:spcBef>
          <a:spcPct val="0"/>
        </a:spcBef>
        <a:spcAft>
          <a:spcPct val="0"/>
        </a:spcAft>
        <a:defRPr sz="3200" b="1">
          <a:solidFill>
            <a:srgbClr val="708CA1"/>
          </a:solidFill>
          <a:latin typeface="Arial" charset="0"/>
        </a:defRPr>
      </a:lvl6pPr>
      <a:lvl7pPr marL="914400" algn="l" defTabSz="814388" rtl="0" fontAlgn="base">
        <a:lnSpc>
          <a:spcPct val="90000"/>
        </a:lnSpc>
        <a:spcBef>
          <a:spcPct val="0"/>
        </a:spcBef>
        <a:spcAft>
          <a:spcPct val="0"/>
        </a:spcAft>
        <a:defRPr sz="3200" b="1">
          <a:solidFill>
            <a:srgbClr val="708CA1"/>
          </a:solidFill>
          <a:latin typeface="Arial" charset="0"/>
        </a:defRPr>
      </a:lvl7pPr>
      <a:lvl8pPr marL="1371600" algn="l" defTabSz="814388" rtl="0" fontAlgn="base">
        <a:lnSpc>
          <a:spcPct val="90000"/>
        </a:lnSpc>
        <a:spcBef>
          <a:spcPct val="0"/>
        </a:spcBef>
        <a:spcAft>
          <a:spcPct val="0"/>
        </a:spcAft>
        <a:defRPr sz="3200" b="1">
          <a:solidFill>
            <a:srgbClr val="708CA1"/>
          </a:solidFill>
          <a:latin typeface="Arial" charset="0"/>
        </a:defRPr>
      </a:lvl8pPr>
      <a:lvl9pPr marL="1828800" algn="l" defTabSz="814388" rtl="0" fontAlgn="base">
        <a:lnSpc>
          <a:spcPct val="90000"/>
        </a:lnSpc>
        <a:spcBef>
          <a:spcPct val="0"/>
        </a:spcBef>
        <a:spcAft>
          <a:spcPct val="0"/>
        </a:spcAft>
        <a:defRPr sz="3200" b="1">
          <a:solidFill>
            <a:srgbClr val="708CA1"/>
          </a:solidFill>
          <a:latin typeface="Arial" charset="0"/>
        </a:defRPr>
      </a:lvl9pPr>
    </p:titleStyle>
    <p:bodyStyle>
      <a:lvl1pPr marL="236538" indent="-236538" algn="l" defTabSz="814388" rtl="0" eaLnBrk="0" fontAlgn="base" hangingPunct="0">
        <a:lnSpc>
          <a:spcPct val="95000"/>
        </a:lnSpc>
        <a:spcBef>
          <a:spcPct val="50000"/>
        </a:spcBef>
        <a:spcAft>
          <a:spcPct val="0"/>
        </a:spcAft>
        <a:buClr>
          <a:srgbClr val="708CA1"/>
        </a:buClr>
        <a:buFont typeface="Wingdings" charset="0"/>
        <a:buChar char="§"/>
        <a:defRPr sz="2400">
          <a:solidFill>
            <a:schemeClr val="tx1"/>
          </a:solidFill>
          <a:latin typeface="+mn-lt"/>
          <a:ea typeface="ＭＳ Ｐゴシック" charset="0"/>
          <a:cs typeface="ＭＳ Ｐゴシック" charset="0"/>
        </a:defRPr>
      </a:lvl1pPr>
      <a:lvl2pPr marL="574675" indent="-117475"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2pPr>
      <a:lvl3pPr marL="914400"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3pPr>
      <a:lvl4pPr marL="1254125" indent="117475"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4pPr>
      <a:lvl5pPr marL="1604963" indent="223838"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5pPr>
      <a:lvl6pPr marL="2062163" algn="l" defTabSz="814388" rtl="0" eaLnBrk="0" fontAlgn="base" hangingPunct="0">
        <a:lnSpc>
          <a:spcPct val="95000"/>
        </a:lnSpc>
        <a:spcBef>
          <a:spcPct val="35000"/>
        </a:spcBef>
        <a:spcAft>
          <a:spcPct val="0"/>
        </a:spcAft>
        <a:buClr>
          <a:srgbClr val="708CA1"/>
        </a:buClr>
        <a:defRPr sz="2000">
          <a:solidFill>
            <a:schemeClr val="tx1"/>
          </a:solidFill>
          <a:latin typeface="+mn-lt"/>
        </a:defRPr>
      </a:lvl6pPr>
      <a:lvl7pPr marL="2519363" algn="l" defTabSz="814388" rtl="0" eaLnBrk="0" fontAlgn="base" hangingPunct="0">
        <a:lnSpc>
          <a:spcPct val="95000"/>
        </a:lnSpc>
        <a:spcBef>
          <a:spcPct val="35000"/>
        </a:spcBef>
        <a:spcAft>
          <a:spcPct val="0"/>
        </a:spcAft>
        <a:buClr>
          <a:srgbClr val="708CA1"/>
        </a:buClr>
        <a:defRPr sz="2000">
          <a:solidFill>
            <a:schemeClr val="tx1"/>
          </a:solidFill>
          <a:latin typeface="+mn-lt"/>
        </a:defRPr>
      </a:lvl7pPr>
      <a:lvl8pPr marL="2976563" algn="l" defTabSz="814388" rtl="0" eaLnBrk="0" fontAlgn="base" hangingPunct="0">
        <a:lnSpc>
          <a:spcPct val="95000"/>
        </a:lnSpc>
        <a:spcBef>
          <a:spcPct val="35000"/>
        </a:spcBef>
        <a:spcAft>
          <a:spcPct val="0"/>
        </a:spcAft>
        <a:buClr>
          <a:srgbClr val="708CA1"/>
        </a:buClr>
        <a:defRPr sz="2000">
          <a:solidFill>
            <a:schemeClr val="tx1"/>
          </a:solidFill>
          <a:latin typeface="+mn-lt"/>
        </a:defRPr>
      </a:lvl8pPr>
      <a:lvl9pPr marL="3433763" algn="l" defTabSz="814388" rtl="0" eaLnBrk="0" fontAlgn="base" hangingPunct="0">
        <a:lnSpc>
          <a:spcPct val="95000"/>
        </a:lnSpc>
        <a:spcBef>
          <a:spcPct val="35000"/>
        </a:spcBef>
        <a:spcAft>
          <a:spcPct val="0"/>
        </a:spcAft>
        <a:buClr>
          <a:srgbClr val="708CA1"/>
        </a:buCl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6146"/>
          <p:cNvSpPr>
            <a:spLocks noGrp="1" noChangeArrowheads="1"/>
          </p:cNvSpPr>
          <p:nvPr>
            <p:ph type="title"/>
          </p:nvPr>
        </p:nvSpPr>
        <p:spPr bwMode="auto">
          <a:xfrm>
            <a:off x="193868" y="394392"/>
            <a:ext cx="8772157" cy="838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82124" tIns="41061" rIns="82124" bIns="41061" numCol="1" anchor="b" anchorCtr="0" compatLnSpc="1">
            <a:prstTxWarp prst="textNoShape">
              <a:avLst/>
            </a:prstTxWarp>
          </a:bodyPr>
          <a:lstStyle/>
          <a:p>
            <a:pPr lvl="0"/>
            <a:r>
              <a:rPr lang="en-US"/>
              <a:t>Slide Title</a:t>
            </a:r>
          </a:p>
        </p:txBody>
      </p:sp>
      <p:sp>
        <p:nvSpPr>
          <p:cNvPr id="3075" name="Rectangle 6281"/>
          <p:cNvSpPr>
            <a:spLocks noChangeArrowheads="1"/>
          </p:cNvSpPr>
          <p:nvPr/>
        </p:nvSpPr>
        <p:spPr bwMode="auto">
          <a:xfrm>
            <a:off x="193675" y="6672263"/>
            <a:ext cx="962025" cy="1889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82124" tIns="41061" rIns="82124" bIns="41061" anchor="b">
            <a:spAutoFit/>
          </a:bodyPr>
          <a:lstStyle/>
          <a:p>
            <a:pPr algn="l" defTabSz="814388">
              <a:lnSpc>
                <a:spcPct val="100000"/>
              </a:lnSpc>
            </a:pPr>
            <a:r>
              <a:rPr lang="en-US" sz="700">
                <a:solidFill>
                  <a:srgbClr val="D3D3D3"/>
                </a:solidFill>
              </a:rPr>
              <a:t>Presentation_ID</a:t>
            </a:r>
          </a:p>
        </p:txBody>
      </p:sp>
      <p:sp>
        <p:nvSpPr>
          <p:cNvPr id="3076" name="Rectangle 6282"/>
          <p:cNvSpPr>
            <a:spLocks noChangeArrowheads="1"/>
          </p:cNvSpPr>
          <p:nvPr/>
        </p:nvSpPr>
        <p:spPr bwMode="auto">
          <a:xfrm>
            <a:off x="8596313" y="6626225"/>
            <a:ext cx="320675" cy="2349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82124" tIns="41061" rIns="82124" bIns="41061" anchor="b">
            <a:spAutoFit/>
          </a:bodyPr>
          <a:lstStyle/>
          <a:p>
            <a:pPr algn="r" defTabSz="814388">
              <a:lnSpc>
                <a:spcPct val="100000"/>
              </a:lnSpc>
            </a:pPr>
            <a:fld id="{6084AB3D-AE30-934E-B0BC-A74C2CCEE444}" type="slidenum">
              <a:rPr lang="en-US" sz="1000">
                <a:solidFill>
                  <a:srgbClr val="D3D3D3"/>
                </a:solidFill>
              </a:rPr>
              <a:pPr algn="r" defTabSz="814388">
                <a:lnSpc>
                  <a:spcPct val="100000"/>
                </a:lnSpc>
              </a:pPr>
              <a:t>‹#›</a:t>
            </a:fld>
            <a:endParaRPr lang="en-US" sz="1000">
              <a:solidFill>
                <a:srgbClr val="D3D3D3"/>
              </a:solidFill>
            </a:endParaRPr>
          </a:p>
        </p:txBody>
      </p:sp>
      <p:sp>
        <p:nvSpPr>
          <p:cNvPr id="3077" name="Rectangle 6284"/>
          <p:cNvSpPr>
            <a:spLocks noGrp="1" noChangeArrowheads="1"/>
          </p:cNvSpPr>
          <p:nvPr>
            <p:ph type="body" idx="1"/>
          </p:nvPr>
        </p:nvSpPr>
        <p:spPr bwMode="auto">
          <a:xfrm>
            <a:off x="213109" y="1539502"/>
            <a:ext cx="8733677" cy="49264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82124" tIns="41061" rIns="82124" bIns="41061" numCol="1" anchor="t" anchorCtr="0" compatLnSpc="1">
            <a:prstTxWarp prst="textNoShape">
              <a:avLst/>
            </a:prstTxWarp>
          </a:bodyPr>
          <a:lstStyle/>
          <a:p>
            <a:pPr lvl="0"/>
            <a:r>
              <a:rPr lang="en-US" dirty="0"/>
              <a:t>Body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078" name="Rectangle 6312"/>
          <p:cNvSpPr>
            <a:spLocks noChangeArrowheads="1"/>
          </p:cNvSpPr>
          <p:nvPr/>
        </p:nvSpPr>
        <p:spPr bwMode="auto">
          <a:xfrm>
            <a:off x="4498975" y="6672263"/>
            <a:ext cx="2022475" cy="1889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82124" tIns="41061" rIns="82124" bIns="41061" anchor="b" anchorCtr="1">
            <a:spAutoFit/>
          </a:bodyPr>
          <a:lstStyle/>
          <a:p>
            <a:pPr algn="l" defTabSz="814388">
              <a:lnSpc>
                <a:spcPct val="100000"/>
              </a:lnSpc>
            </a:pPr>
            <a:r>
              <a:rPr lang="en-US" sz="700">
                <a:solidFill>
                  <a:srgbClr val="D3D3D3"/>
                </a:solidFill>
              </a:rPr>
              <a:t>© 2008 Cisco Systems, Inc. All rights reserved.</a:t>
            </a:r>
          </a:p>
        </p:txBody>
      </p:sp>
      <p:sp>
        <p:nvSpPr>
          <p:cNvPr id="3079" name="Rectangle 6313"/>
          <p:cNvSpPr>
            <a:spLocks noChangeArrowheads="1"/>
          </p:cNvSpPr>
          <p:nvPr/>
        </p:nvSpPr>
        <p:spPr bwMode="auto">
          <a:xfrm>
            <a:off x="6896100" y="6672263"/>
            <a:ext cx="877888" cy="1889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82124" tIns="41061" rIns="82124" bIns="41061" anchor="b">
            <a:spAutoFit/>
          </a:bodyPr>
          <a:lstStyle/>
          <a:p>
            <a:pPr algn="r" defTabSz="814388">
              <a:lnSpc>
                <a:spcPct val="100000"/>
              </a:lnSpc>
            </a:pPr>
            <a:r>
              <a:rPr lang="en-US" sz="700">
                <a:solidFill>
                  <a:srgbClr val="D3D3D3"/>
                </a:solidFill>
              </a:rPr>
              <a:t>Cisco Confidential</a:t>
            </a:r>
          </a:p>
        </p:txBody>
      </p:sp>
      <p:pic>
        <p:nvPicPr>
          <p:cNvPr id="3080" name="Picture 8" descr="Rev08_Cisco_BrandBar10_060408.png"/>
          <p:cNvPicPr>
            <a:picLocks noChangeAspect="1"/>
          </p:cNvPicPr>
          <p:nvPr/>
        </p:nvPicPr>
        <p:blipFill>
          <a:blip r:embed="rId13" cstate="email">
            <a:extLst>
              <a:ext uri="{28A0092B-C50C-407E-A947-70E740481C1C}">
                <a14:useLocalDpi xmlns:a14="http://schemas.microsoft.com/office/drawing/2010/main" xmlns="" val="0"/>
              </a:ext>
            </a:extLst>
          </a:blip>
          <a:srcRect/>
          <a:stretch>
            <a:fillRect/>
          </a:stretch>
        </p:blipFill>
        <p:spPr bwMode="auto">
          <a:xfrm>
            <a:off x="0" y="0"/>
            <a:ext cx="9144000" cy="3413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056" r:id="rId1"/>
    <p:sldLayoutId id="2147484045" r:id="rId2"/>
    <p:sldLayoutId id="2147484046" r:id="rId3"/>
    <p:sldLayoutId id="2147484047" r:id="rId4"/>
    <p:sldLayoutId id="2147484048" r:id="rId5"/>
    <p:sldLayoutId id="2147484049" r:id="rId6"/>
    <p:sldLayoutId id="2147484050" r:id="rId7"/>
    <p:sldLayoutId id="2147484051" r:id="rId8"/>
    <p:sldLayoutId id="2147484052" r:id="rId9"/>
    <p:sldLayoutId id="2147484053" r:id="rId10"/>
    <p:sldLayoutId id="2147484054" r:id="rId11"/>
  </p:sldLayoutIdLst>
  <p:timing>
    <p:tnLst>
      <p:par>
        <p:cTn id="1" dur="indefinite" restart="never" nodeType="tmRoot"/>
      </p:par>
    </p:tnLst>
  </p:timing>
  <p:txStyles>
    <p:titleStyle>
      <a:lvl1pPr algn="l" defTabSz="814388" rtl="0" eaLnBrk="0" fontAlgn="base" hangingPunct="0">
        <a:lnSpc>
          <a:spcPct val="90000"/>
        </a:lnSpc>
        <a:spcBef>
          <a:spcPct val="0"/>
        </a:spcBef>
        <a:spcAft>
          <a:spcPct val="0"/>
        </a:spcAft>
        <a:defRPr sz="3200" b="1">
          <a:solidFill>
            <a:srgbClr val="708CA1"/>
          </a:solidFill>
          <a:latin typeface="+mj-lt"/>
          <a:ea typeface="ＭＳ Ｐゴシック" charset="0"/>
          <a:cs typeface="ＭＳ Ｐゴシック" charset="0"/>
        </a:defRPr>
      </a:lvl1pPr>
      <a:lvl2pPr algn="l" defTabSz="814388" rtl="0" eaLnBrk="0" fontAlgn="base" hangingPunct="0">
        <a:lnSpc>
          <a:spcPct val="90000"/>
        </a:lnSpc>
        <a:spcBef>
          <a:spcPct val="0"/>
        </a:spcBef>
        <a:spcAft>
          <a:spcPct val="0"/>
        </a:spcAft>
        <a:defRPr sz="3200" b="1">
          <a:solidFill>
            <a:srgbClr val="708CA1"/>
          </a:solidFill>
          <a:latin typeface="Arial" charset="0"/>
          <a:ea typeface="ＭＳ Ｐゴシック" charset="0"/>
          <a:cs typeface="ＭＳ Ｐゴシック" charset="0"/>
        </a:defRPr>
      </a:lvl2pPr>
      <a:lvl3pPr algn="l" defTabSz="814388" rtl="0" eaLnBrk="0" fontAlgn="base" hangingPunct="0">
        <a:lnSpc>
          <a:spcPct val="90000"/>
        </a:lnSpc>
        <a:spcBef>
          <a:spcPct val="0"/>
        </a:spcBef>
        <a:spcAft>
          <a:spcPct val="0"/>
        </a:spcAft>
        <a:defRPr sz="3200" b="1">
          <a:solidFill>
            <a:srgbClr val="708CA1"/>
          </a:solidFill>
          <a:latin typeface="Arial" charset="0"/>
          <a:ea typeface="ＭＳ Ｐゴシック" charset="0"/>
          <a:cs typeface="ＭＳ Ｐゴシック" charset="0"/>
        </a:defRPr>
      </a:lvl3pPr>
      <a:lvl4pPr algn="l" defTabSz="814388" rtl="0" eaLnBrk="0" fontAlgn="base" hangingPunct="0">
        <a:lnSpc>
          <a:spcPct val="90000"/>
        </a:lnSpc>
        <a:spcBef>
          <a:spcPct val="0"/>
        </a:spcBef>
        <a:spcAft>
          <a:spcPct val="0"/>
        </a:spcAft>
        <a:defRPr sz="3200" b="1">
          <a:solidFill>
            <a:srgbClr val="708CA1"/>
          </a:solidFill>
          <a:latin typeface="Arial" charset="0"/>
          <a:ea typeface="ＭＳ Ｐゴシック" charset="0"/>
          <a:cs typeface="ＭＳ Ｐゴシック" charset="0"/>
        </a:defRPr>
      </a:lvl4pPr>
      <a:lvl5pPr algn="l" defTabSz="814388" rtl="0" eaLnBrk="0" fontAlgn="base" hangingPunct="0">
        <a:lnSpc>
          <a:spcPct val="90000"/>
        </a:lnSpc>
        <a:spcBef>
          <a:spcPct val="0"/>
        </a:spcBef>
        <a:spcAft>
          <a:spcPct val="0"/>
        </a:spcAft>
        <a:defRPr sz="3200" b="1">
          <a:solidFill>
            <a:srgbClr val="708CA1"/>
          </a:solidFill>
          <a:latin typeface="Arial" charset="0"/>
          <a:ea typeface="ＭＳ Ｐゴシック" charset="0"/>
          <a:cs typeface="ＭＳ Ｐゴシック" charset="0"/>
        </a:defRPr>
      </a:lvl5pPr>
      <a:lvl6pPr marL="457200" algn="l" defTabSz="814388" rtl="0" eaLnBrk="1" fontAlgn="base" hangingPunct="1">
        <a:lnSpc>
          <a:spcPct val="90000"/>
        </a:lnSpc>
        <a:spcBef>
          <a:spcPct val="0"/>
        </a:spcBef>
        <a:spcAft>
          <a:spcPct val="0"/>
        </a:spcAft>
        <a:defRPr sz="3200" b="1">
          <a:solidFill>
            <a:srgbClr val="708CA1"/>
          </a:solidFill>
          <a:latin typeface="Arial" charset="0"/>
        </a:defRPr>
      </a:lvl6pPr>
      <a:lvl7pPr marL="914400" algn="l" defTabSz="814388" rtl="0" eaLnBrk="1" fontAlgn="base" hangingPunct="1">
        <a:lnSpc>
          <a:spcPct val="90000"/>
        </a:lnSpc>
        <a:spcBef>
          <a:spcPct val="0"/>
        </a:spcBef>
        <a:spcAft>
          <a:spcPct val="0"/>
        </a:spcAft>
        <a:defRPr sz="3200" b="1">
          <a:solidFill>
            <a:srgbClr val="708CA1"/>
          </a:solidFill>
          <a:latin typeface="Arial" charset="0"/>
        </a:defRPr>
      </a:lvl7pPr>
      <a:lvl8pPr marL="1371600" algn="l" defTabSz="814388" rtl="0" eaLnBrk="1" fontAlgn="base" hangingPunct="1">
        <a:lnSpc>
          <a:spcPct val="90000"/>
        </a:lnSpc>
        <a:spcBef>
          <a:spcPct val="0"/>
        </a:spcBef>
        <a:spcAft>
          <a:spcPct val="0"/>
        </a:spcAft>
        <a:defRPr sz="3200" b="1">
          <a:solidFill>
            <a:srgbClr val="708CA1"/>
          </a:solidFill>
          <a:latin typeface="Arial" charset="0"/>
        </a:defRPr>
      </a:lvl8pPr>
      <a:lvl9pPr marL="1828800" algn="l" defTabSz="814388" rtl="0" eaLnBrk="1" fontAlgn="base" hangingPunct="1">
        <a:lnSpc>
          <a:spcPct val="90000"/>
        </a:lnSpc>
        <a:spcBef>
          <a:spcPct val="0"/>
        </a:spcBef>
        <a:spcAft>
          <a:spcPct val="0"/>
        </a:spcAft>
        <a:defRPr sz="3200" b="1">
          <a:solidFill>
            <a:srgbClr val="708CA1"/>
          </a:solidFill>
          <a:latin typeface="Arial" charset="0"/>
        </a:defRPr>
      </a:lvl9pPr>
    </p:titleStyle>
    <p:bodyStyle>
      <a:lvl1pPr marL="236538" indent="-236538" algn="l" defTabSz="814388" rtl="0" eaLnBrk="0" fontAlgn="base" hangingPunct="0">
        <a:lnSpc>
          <a:spcPct val="95000"/>
        </a:lnSpc>
        <a:spcBef>
          <a:spcPct val="50000"/>
        </a:spcBef>
        <a:spcAft>
          <a:spcPct val="0"/>
        </a:spcAft>
        <a:buClr>
          <a:srgbClr val="708CA1"/>
        </a:buClr>
        <a:buFont typeface="Wingdings" charset="0"/>
        <a:buChar char="§"/>
        <a:defRPr sz="2400">
          <a:solidFill>
            <a:schemeClr val="tx1"/>
          </a:solidFill>
          <a:latin typeface="+mn-lt"/>
          <a:ea typeface="ＭＳ Ｐゴシック" charset="0"/>
          <a:cs typeface="ＭＳ Ｐゴシック" charset="0"/>
        </a:defRPr>
      </a:lvl1pPr>
      <a:lvl2pPr marL="574675" indent="-117475"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2pPr>
      <a:lvl3pPr marL="914400"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3pPr>
      <a:lvl4pPr marL="1254125" indent="117475"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4pPr>
      <a:lvl5pPr marL="1604963" indent="223838"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5pPr>
      <a:lvl6pPr marL="2062163" algn="l" defTabSz="814388" rtl="0" eaLnBrk="1" fontAlgn="base" hangingPunct="1">
        <a:lnSpc>
          <a:spcPct val="95000"/>
        </a:lnSpc>
        <a:spcBef>
          <a:spcPct val="35000"/>
        </a:spcBef>
        <a:spcAft>
          <a:spcPct val="0"/>
        </a:spcAft>
        <a:buClr>
          <a:srgbClr val="708CA1"/>
        </a:buClr>
        <a:defRPr sz="2000">
          <a:solidFill>
            <a:schemeClr val="tx1"/>
          </a:solidFill>
          <a:latin typeface="+mn-lt"/>
        </a:defRPr>
      </a:lvl6pPr>
      <a:lvl7pPr marL="2519363" algn="l" defTabSz="814388" rtl="0" eaLnBrk="1" fontAlgn="base" hangingPunct="1">
        <a:lnSpc>
          <a:spcPct val="95000"/>
        </a:lnSpc>
        <a:spcBef>
          <a:spcPct val="35000"/>
        </a:spcBef>
        <a:spcAft>
          <a:spcPct val="0"/>
        </a:spcAft>
        <a:buClr>
          <a:srgbClr val="708CA1"/>
        </a:buClr>
        <a:defRPr sz="2000">
          <a:solidFill>
            <a:schemeClr val="tx1"/>
          </a:solidFill>
          <a:latin typeface="+mn-lt"/>
        </a:defRPr>
      </a:lvl7pPr>
      <a:lvl8pPr marL="2976563" algn="l" defTabSz="814388" rtl="0" eaLnBrk="1" fontAlgn="base" hangingPunct="1">
        <a:lnSpc>
          <a:spcPct val="95000"/>
        </a:lnSpc>
        <a:spcBef>
          <a:spcPct val="35000"/>
        </a:spcBef>
        <a:spcAft>
          <a:spcPct val="0"/>
        </a:spcAft>
        <a:buClr>
          <a:srgbClr val="708CA1"/>
        </a:buClr>
        <a:defRPr sz="2000">
          <a:solidFill>
            <a:schemeClr val="tx1"/>
          </a:solidFill>
          <a:latin typeface="+mn-lt"/>
        </a:defRPr>
      </a:lvl8pPr>
      <a:lvl9pPr marL="3433763" algn="l" defTabSz="814388" rtl="0" eaLnBrk="1" fontAlgn="base" hangingPunct="1">
        <a:lnSpc>
          <a:spcPct val="95000"/>
        </a:lnSpc>
        <a:spcBef>
          <a:spcPct val="35000"/>
        </a:spcBef>
        <a:spcAft>
          <a:spcPct val="0"/>
        </a:spcAft>
        <a:buClr>
          <a:srgbClr val="708CA1"/>
        </a:buCl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00.xml.rels><?xml version="1.0" encoding="UTF-8" standalone="yes"?>
<Relationships xmlns="http://schemas.openxmlformats.org/package/2006/relationships"><Relationship Id="rId3" Type="http://schemas.openxmlformats.org/officeDocument/2006/relationships/image" Target="../media/image45.wmf"/><Relationship Id="rId2" Type="http://schemas.openxmlformats.org/officeDocument/2006/relationships/notesSlide" Target="../notesSlides/notesSlide100.xml"/><Relationship Id="rId1" Type="http://schemas.openxmlformats.org/officeDocument/2006/relationships/slideLayout" Target="../slideLayouts/slideLayout14.xml"/><Relationship Id="rId5" Type="http://schemas.openxmlformats.org/officeDocument/2006/relationships/image" Target="../media/image93.wmf"/><Relationship Id="rId4" Type="http://schemas.openxmlformats.org/officeDocument/2006/relationships/image" Target="../media/image43.wmf"/></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14.xml"/><Relationship Id="rId5" Type="http://schemas.openxmlformats.org/officeDocument/2006/relationships/image" Target="../media/image29.png"/><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14.xml"/><Relationship Id="rId5" Type="http://schemas.openxmlformats.org/officeDocument/2006/relationships/image" Target="../media/image9.png"/><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6.xml"/><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8.xml"/><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9.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14.xml"/><Relationship Id="rId4" Type="http://schemas.openxmlformats.org/officeDocument/2006/relationships/image" Target="../media/image11.png"/></Relationships>
</file>

<file path=ppt/slides/_rels/slide3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0.xml"/><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1.xml"/><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2.xml"/><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3.xml"/><Relationship Id="rId1" Type="http://schemas.openxmlformats.org/officeDocument/2006/relationships/slideLayout" Target="../slideLayouts/slideLayout14.xml"/><Relationship Id="rId4" Type="http://schemas.openxmlformats.org/officeDocument/2006/relationships/image" Target="../media/image42.png"/></Relationships>
</file>

<file path=ppt/slides/_rels/slide34.xml.rels><?xml version="1.0" encoding="UTF-8" standalone="yes"?>
<Relationships xmlns="http://schemas.openxmlformats.org/package/2006/relationships"><Relationship Id="rId3" Type="http://schemas.openxmlformats.org/officeDocument/2006/relationships/image" Target="../media/image43.wmf"/><Relationship Id="rId7" Type="http://schemas.openxmlformats.org/officeDocument/2006/relationships/image" Target="../media/image47.png"/><Relationship Id="rId2" Type="http://schemas.openxmlformats.org/officeDocument/2006/relationships/notesSlide" Target="../notesSlides/notesSlide34.xml"/><Relationship Id="rId1" Type="http://schemas.openxmlformats.org/officeDocument/2006/relationships/slideLayout" Target="../slideLayouts/slideLayout14.xml"/><Relationship Id="rId6" Type="http://schemas.openxmlformats.org/officeDocument/2006/relationships/image" Target="../media/image46.wmf"/><Relationship Id="rId5" Type="http://schemas.openxmlformats.org/officeDocument/2006/relationships/image" Target="../media/image45.wmf"/><Relationship Id="rId4" Type="http://schemas.openxmlformats.org/officeDocument/2006/relationships/image" Target="../media/image44.png"/></Relationships>
</file>

<file path=ppt/slides/_rels/slide3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5.xml"/><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6.xml"/><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7.xml"/><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9.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1.xml"/><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2.xml"/><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3.xml"/><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5.xml"/><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3" Type="http://schemas.openxmlformats.org/officeDocument/2006/relationships/hyperlink" Target="http://www.google.ca/imgres?um=1&amp;hl=en&amp;safe=off&amp;tbo=d&amp;biw=943&amp;bih=434&amp;tbs=isz:l&amp;tbm=isch&amp;tbnid=h1UoOIYFLIcE7M:&amp;imgrefurl=http://www.alibaba.com/product-gs/405309906/STP_Cat6_Cable_500HMZ_4X2X0_57.html&amp;docid=Lu4rdAD7UVFVMM&amp;itg=1&amp;imgurl=http://i01.i.aliimg.com/img/pb/501/067/326/326067501_456.jpg&amp;w=1200&amp;h=1468&amp;ei=8DW3UKqRGaS72QXg94HYBQ&amp;zoom=1&amp;iact=hc&amp;vpx=498&amp;vpy=21&amp;dur=2300&amp;hovh=248&amp;hovw=203&amp;tx=135&amp;ty=145&amp;sig=115649224497106908752&amp;page=2&amp;tbnh=143&amp;tbnw=126&amp;start=13&amp;ndsp=20&amp;ved=1t:429,r:17,s:0,i:134" TargetMode="External"/><Relationship Id="rId2" Type="http://schemas.openxmlformats.org/officeDocument/2006/relationships/notesSlide" Target="../notesSlides/notesSlide47.xml"/><Relationship Id="rId1" Type="http://schemas.openxmlformats.org/officeDocument/2006/relationships/slideLayout" Target="../slideLayouts/slideLayout14.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jpeg"/></Relationships>
</file>

<file path=ppt/slides/_rels/slide4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8.xml"/><Relationship Id="rId1" Type="http://schemas.openxmlformats.org/officeDocument/2006/relationships/slideLayout" Target="../slideLayouts/slideLayout14.xml"/></Relationships>
</file>

<file path=ppt/slides/_rels/slide4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9.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14.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 Id="rId9" Type="http://schemas.openxmlformats.org/officeDocument/2006/relationships/image" Target="../media/image19.png"/></Relationships>
</file>

<file path=ppt/slides/_rels/slide5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0.xml"/><Relationship Id="rId1" Type="http://schemas.openxmlformats.org/officeDocument/2006/relationships/slideLayout" Target="../slideLayouts/slideLayout14.xml"/></Relationships>
</file>

<file path=ppt/slides/_rels/slide5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1.xml"/><Relationship Id="rId1" Type="http://schemas.openxmlformats.org/officeDocument/2006/relationships/slideLayout" Target="../slideLayouts/slideLayout14.xml"/></Relationships>
</file>

<file path=ppt/slides/_rels/slide5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2.xml"/><Relationship Id="rId1" Type="http://schemas.openxmlformats.org/officeDocument/2006/relationships/slideLayout" Target="../slideLayouts/slideLayout14.xml"/></Relationships>
</file>

<file path=ppt/slides/_rels/slide5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53.xml"/><Relationship Id="rId1" Type="http://schemas.openxmlformats.org/officeDocument/2006/relationships/slideLayout" Target="../slideLayouts/slideLayout14.xml"/></Relationships>
</file>

<file path=ppt/slides/_rels/slide5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54.xml"/><Relationship Id="rId1" Type="http://schemas.openxmlformats.org/officeDocument/2006/relationships/slideLayout" Target="../slideLayouts/slideLayout14.xml"/></Relationships>
</file>

<file path=ppt/slides/_rels/slide5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55.xml"/><Relationship Id="rId1" Type="http://schemas.openxmlformats.org/officeDocument/2006/relationships/slideLayout" Target="../slideLayouts/slideLayout14.xml"/></Relationships>
</file>

<file path=ppt/slides/_rels/slide5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6.xml"/><Relationship Id="rId1" Type="http://schemas.openxmlformats.org/officeDocument/2006/relationships/slideLayout" Target="../slideLayouts/slideLayout14.xml"/><Relationship Id="rId5" Type="http://schemas.openxmlformats.org/officeDocument/2006/relationships/image" Target="../media/image69.png"/><Relationship Id="rId4" Type="http://schemas.openxmlformats.org/officeDocument/2006/relationships/image" Target="../media/image68.png"/></Relationships>
</file>

<file path=ppt/slides/_rels/slide5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57.xml"/><Relationship Id="rId1" Type="http://schemas.openxmlformats.org/officeDocument/2006/relationships/slideLayout" Target="../slideLayouts/slideLayout14.xml"/></Relationships>
</file>

<file path=ppt/slides/_rels/slide5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58.xml"/><Relationship Id="rId1" Type="http://schemas.openxmlformats.org/officeDocument/2006/relationships/slideLayout" Target="../slideLayouts/slideLayout14.xml"/></Relationships>
</file>

<file path=ppt/slides/_rels/slide5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59.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60.xml.rels><?xml version="1.0" encoding="UTF-8" standalone="yes"?>
<Relationships xmlns="http://schemas.openxmlformats.org/package/2006/relationships"><Relationship Id="rId3" Type="http://schemas.openxmlformats.org/officeDocument/2006/relationships/image" Target="../media/image72.png"/><Relationship Id="rId7" Type="http://schemas.openxmlformats.org/officeDocument/2006/relationships/image" Target="../media/image76.png"/><Relationship Id="rId2" Type="http://schemas.openxmlformats.org/officeDocument/2006/relationships/notesSlide" Target="../notesSlides/notesSlide60.xml"/><Relationship Id="rId1" Type="http://schemas.openxmlformats.org/officeDocument/2006/relationships/slideLayout" Target="../slideLayouts/slideLayout14.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4.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4.xml"/></Relationships>
</file>

<file path=ppt/slides/_rels/slide6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64.xml"/><Relationship Id="rId1" Type="http://schemas.openxmlformats.org/officeDocument/2006/relationships/slideLayout" Target="../slideLayouts/slideLayout14.xml"/></Relationships>
</file>

<file path=ppt/slides/_rels/slide6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65.xml"/><Relationship Id="rId1" Type="http://schemas.openxmlformats.org/officeDocument/2006/relationships/slideLayout" Target="../slideLayouts/slideLayout14.xml"/></Relationships>
</file>

<file path=ppt/slides/_rels/slide6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66.xml"/><Relationship Id="rId1" Type="http://schemas.openxmlformats.org/officeDocument/2006/relationships/slideLayout" Target="../slideLayouts/slideLayout14.xml"/></Relationships>
</file>

<file path=ppt/slides/_rels/slide6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67.xml"/><Relationship Id="rId1" Type="http://schemas.openxmlformats.org/officeDocument/2006/relationships/slideLayout" Target="../slideLayouts/slideLayout14.xml"/></Relationships>
</file>

<file path=ppt/slides/_rels/slide6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68.xml"/><Relationship Id="rId1" Type="http://schemas.openxmlformats.org/officeDocument/2006/relationships/slideLayout" Target="../slideLayouts/slideLayout14.xml"/></Relationships>
</file>

<file path=ppt/slides/_rels/slide6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69.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14.xml"/><Relationship Id="rId4" Type="http://schemas.openxmlformats.org/officeDocument/2006/relationships/image" Target="../media/image22.png"/></Relationships>
</file>

<file path=ppt/slides/_rels/slide7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70.xml"/><Relationship Id="rId1" Type="http://schemas.openxmlformats.org/officeDocument/2006/relationships/slideLayout" Target="../slideLayouts/slideLayout14.xml"/></Relationships>
</file>

<file path=ppt/slides/_rels/slide71.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71.xml"/><Relationship Id="rId1" Type="http://schemas.openxmlformats.org/officeDocument/2006/relationships/slideLayout" Target="../slideLayouts/slideLayout14.xml"/></Relationships>
</file>

<file path=ppt/slides/_rels/slide72.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72.xml"/><Relationship Id="rId1" Type="http://schemas.openxmlformats.org/officeDocument/2006/relationships/slideLayout" Target="../slideLayouts/slideLayout14.xml"/></Relationships>
</file>

<file path=ppt/slides/_rels/slide73.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73.xml"/><Relationship Id="rId1" Type="http://schemas.openxmlformats.org/officeDocument/2006/relationships/slideLayout" Target="../slideLayouts/slideLayout14.xml"/></Relationships>
</file>

<file path=ppt/slides/_rels/slide74.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74.xml"/><Relationship Id="rId1" Type="http://schemas.openxmlformats.org/officeDocument/2006/relationships/slideLayout" Target="../slideLayouts/slideLayout14.xml"/></Relationships>
</file>

<file path=ppt/slides/_rels/slide7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75.xml"/><Relationship Id="rId1" Type="http://schemas.openxmlformats.org/officeDocument/2006/relationships/slideLayout" Target="../slideLayouts/slideLayout14.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4.xml"/></Relationships>
</file>

<file path=ppt/slides/_rels/slide77.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77.xml"/><Relationship Id="rId1" Type="http://schemas.openxmlformats.org/officeDocument/2006/relationships/slideLayout" Target="../slideLayouts/slideLayout14.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4.xml"/></Relationships>
</file>

<file path=ppt/slides/_rels/slide7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79.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3.xml"/></Relationships>
</file>

<file path=ppt/slides/_rels/slide81.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81.xml"/><Relationship Id="rId1" Type="http://schemas.openxmlformats.org/officeDocument/2006/relationships/slideLayout" Target="../slideLayouts/slideLayout14.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4.xml"/></Relationships>
</file>

<file path=ppt/slides/_rels/slide83.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83.xml"/><Relationship Id="rId1" Type="http://schemas.openxmlformats.org/officeDocument/2006/relationships/slideLayout" Target="../slideLayouts/slideLayout14.xml"/></Relationships>
</file>

<file path=ppt/slides/_rels/slide84.xml.rels><?xml version="1.0" encoding="UTF-8" standalone="yes"?>
<Relationships xmlns="http://schemas.openxmlformats.org/package/2006/relationships"><Relationship Id="rId3" Type="http://schemas.openxmlformats.org/officeDocument/2006/relationships/image" Target="../media/image45.wmf"/><Relationship Id="rId2" Type="http://schemas.openxmlformats.org/officeDocument/2006/relationships/notesSlide" Target="../notesSlides/notesSlide84.xml"/><Relationship Id="rId1" Type="http://schemas.openxmlformats.org/officeDocument/2006/relationships/slideLayout" Target="../slideLayouts/slideLayout14.xml"/><Relationship Id="rId5" Type="http://schemas.openxmlformats.org/officeDocument/2006/relationships/image" Target="../media/image93.wmf"/><Relationship Id="rId4" Type="http://schemas.openxmlformats.org/officeDocument/2006/relationships/image" Target="../media/image43.wmf"/></Relationships>
</file>

<file path=ppt/slides/_rels/slide85.xml.rels><?xml version="1.0" encoding="UTF-8" standalone="yes"?>
<Relationships xmlns="http://schemas.openxmlformats.org/package/2006/relationships"><Relationship Id="rId3" Type="http://schemas.openxmlformats.org/officeDocument/2006/relationships/image" Target="../media/image45.wmf"/><Relationship Id="rId2" Type="http://schemas.openxmlformats.org/officeDocument/2006/relationships/notesSlide" Target="../notesSlides/notesSlide85.xml"/><Relationship Id="rId1" Type="http://schemas.openxmlformats.org/officeDocument/2006/relationships/slideLayout" Target="../slideLayouts/slideLayout14.xml"/><Relationship Id="rId6" Type="http://schemas.openxmlformats.org/officeDocument/2006/relationships/image" Target="../media/image94.wmf"/><Relationship Id="rId5" Type="http://schemas.openxmlformats.org/officeDocument/2006/relationships/image" Target="../media/image93.wmf"/><Relationship Id="rId4" Type="http://schemas.openxmlformats.org/officeDocument/2006/relationships/image" Target="../media/image43.wmf"/></Relationships>
</file>

<file path=ppt/slides/_rels/slide86.xml.rels><?xml version="1.0" encoding="UTF-8" standalone="yes"?>
<Relationships xmlns="http://schemas.openxmlformats.org/package/2006/relationships"><Relationship Id="rId3" Type="http://schemas.openxmlformats.org/officeDocument/2006/relationships/image" Target="../media/image45.wmf"/><Relationship Id="rId2" Type="http://schemas.openxmlformats.org/officeDocument/2006/relationships/notesSlide" Target="../notesSlides/notesSlide86.xml"/><Relationship Id="rId1" Type="http://schemas.openxmlformats.org/officeDocument/2006/relationships/slideLayout" Target="../slideLayouts/slideLayout14.xml"/><Relationship Id="rId6" Type="http://schemas.openxmlformats.org/officeDocument/2006/relationships/image" Target="../media/image94.wmf"/><Relationship Id="rId5" Type="http://schemas.openxmlformats.org/officeDocument/2006/relationships/image" Target="../media/image93.wmf"/><Relationship Id="rId4" Type="http://schemas.openxmlformats.org/officeDocument/2006/relationships/image" Target="../media/image43.wmf"/></Relationships>
</file>

<file path=ppt/slides/_rels/slide87.xml.rels><?xml version="1.0" encoding="UTF-8" standalone="yes"?>
<Relationships xmlns="http://schemas.openxmlformats.org/package/2006/relationships"><Relationship Id="rId3" Type="http://schemas.openxmlformats.org/officeDocument/2006/relationships/image" Target="../media/image45.wmf"/><Relationship Id="rId2" Type="http://schemas.openxmlformats.org/officeDocument/2006/relationships/notesSlide" Target="../notesSlides/notesSlide87.xml"/><Relationship Id="rId1" Type="http://schemas.openxmlformats.org/officeDocument/2006/relationships/slideLayout" Target="../slideLayouts/slideLayout14.xml"/><Relationship Id="rId6" Type="http://schemas.openxmlformats.org/officeDocument/2006/relationships/image" Target="../media/image94.wmf"/><Relationship Id="rId5" Type="http://schemas.openxmlformats.org/officeDocument/2006/relationships/image" Target="../media/image93.wmf"/><Relationship Id="rId4" Type="http://schemas.openxmlformats.org/officeDocument/2006/relationships/image" Target="../media/image43.wmf"/></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13.xml"/></Relationships>
</file>

<file path=ppt/slides/_rels/slide89.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89.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90.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90.xml"/><Relationship Id="rId1" Type="http://schemas.openxmlformats.org/officeDocument/2006/relationships/slideLayout" Target="../slideLayouts/slideLayout14.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14.xml"/></Relationships>
</file>

<file path=ppt/slides/_rels/slide92.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92.xml"/><Relationship Id="rId1" Type="http://schemas.openxmlformats.org/officeDocument/2006/relationships/slideLayout" Target="../slideLayouts/slideLayout14.xml"/></Relationships>
</file>

<file path=ppt/slides/_rels/slide93.xml.rels><?xml version="1.0" encoding="UTF-8" standalone="yes"?>
<Relationships xmlns="http://schemas.openxmlformats.org/package/2006/relationships"><Relationship Id="rId3" Type="http://schemas.openxmlformats.org/officeDocument/2006/relationships/image" Target="../media/image98.jpeg"/><Relationship Id="rId2" Type="http://schemas.openxmlformats.org/officeDocument/2006/relationships/notesSlide" Target="../notesSlides/notesSlide93.xml"/><Relationship Id="rId1" Type="http://schemas.openxmlformats.org/officeDocument/2006/relationships/slideLayout" Target="../slideLayouts/slideLayout14.xml"/></Relationships>
</file>

<file path=ppt/slides/_rels/slide94.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94.xml"/><Relationship Id="rId1" Type="http://schemas.openxmlformats.org/officeDocument/2006/relationships/slideLayout" Target="../slideLayouts/slideLayout14.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14.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13.xml"/></Relationships>
</file>

<file path=ppt/slides/_rels/slide97.xml.rels><?xml version="1.0" encoding="UTF-8" standalone="yes"?>
<Relationships xmlns="http://schemas.openxmlformats.org/package/2006/relationships"><Relationship Id="rId3" Type="http://schemas.openxmlformats.org/officeDocument/2006/relationships/image" Target="../media/image45.wmf"/><Relationship Id="rId2" Type="http://schemas.openxmlformats.org/officeDocument/2006/relationships/notesSlide" Target="../notesSlides/notesSlide97.xml"/><Relationship Id="rId1" Type="http://schemas.openxmlformats.org/officeDocument/2006/relationships/slideLayout" Target="../slideLayouts/slideLayout14.xml"/><Relationship Id="rId5" Type="http://schemas.openxmlformats.org/officeDocument/2006/relationships/image" Target="../media/image93.wmf"/><Relationship Id="rId4" Type="http://schemas.openxmlformats.org/officeDocument/2006/relationships/image" Target="../media/image43.wmf"/></Relationships>
</file>

<file path=ppt/slides/_rels/slide98.xml.rels><?xml version="1.0" encoding="UTF-8" standalone="yes"?>
<Relationships xmlns="http://schemas.openxmlformats.org/package/2006/relationships"><Relationship Id="rId3" Type="http://schemas.openxmlformats.org/officeDocument/2006/relationships/image" Target="../media/image45.wmf"/><Relationship Id="rId2" Type="http://schemas.openxmlformats.org/officeDocument/2006/relationships/notesSlide" Target="../notesSlides/notesSlide98.xml"/><Relationship Id="rId1" Type="http://schemas.openxmlformats.org/officeDocument/2006/relationships/slideLayout" Target="../slideLayouts/slideLayout14.xml"/><Relationship Id="rId5" Type="http://schemas.openxmlformats.org/officeDocument/2006/relationships/image" Target="../media/image93.wmf"/><Relationship Id="rId4" Type="http://schemas.openxmlformats.org/officeDocument/2006/relationships/image" Target="../media/image43.wmf"/></Relationships>
</file>

<file path=ppt/slides/_rels/slide99.xml.rels><?xml version="1.0" encoding="UTF-8" standalone="yes"?>
<Relationships xmlns="http://schemas.openxmlformats.org/package/2006/relationships"><Relationship Id="rId3" Type="http://schemas.openxmlformats.org/officeDocument/2006/relationships/image" Target="../media/image45.wmf"/><Relationship Id="rId2" Type="http://schemas.openxmlformats.org/officeDocument/2006/relationships/notesSlide" Target="../notesSlides/notesSlide99.xml"/><Relationship Id="rId1" Type="http://schemas.openxmlformats.org/officeDocument/2006/relationships/slideLayout" Target="../slideLayouts/slideLayout14.xml"/><Relationship Id="rId5" Type="http://schemas.openxmlformats.org/officeDocument/2006/relationships/image" Target="../media/image93.wmf"/><Relationship Id="rId4" Type="http://schemas.openxmlformats.org/officeDocument/2006/relationships/image" Target="../media/image43.w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Rectangle 2"/>
          <p:cNvSpPr>
            <a:spLocks noGrp="1" noChangeArrowheads="1"/>
          </p:cNvSpPr>
          <p:nvPr>
            <p:ph type="ctrTitle"/>
          </p:nvPr>
        </p:nvSpPr>
        <p:spPr>
          <a:xfrm>
            <a:off x="311150" y="2263775"/>
            <a:ext cx="3854450" cy="1481138"/>
          </a:xfrm>
        </p:spPr>
        <p:txBody>
          <a:bodyPr/>
          <a:lstStyle/>
          <a:p>
            <a:pPr eaLnBrk="1" hangingPunct="1"/>
            <a:r>
              <a:rPr lang="en-US" sz="2400" dirty="0" smtClean="0">
                <a:latin typeface="Arial" charset="0"/>
              </a:rPr>
              <a:t>Network</a:t>
            </a:r>
            <a:endParaRPr lang="en-US" sz="2400" dirty="0">
              <a:solidFill>
                <a:srgbClr val="00B0F0"/>
              </a:solidFill>
              <a:latin typeface="Arial" charset="0"/>
            </a:endParaRPr>
          </a:p>
        </p:txBody>
      </p:sp>
      <p:sp>
        <p:nvSpPr>
          <p:cNvPr id="4" name="Subtitle 3"/>
          <p:cNvSpPr>
            <a:spLocks noGrp="1"/>
          </p:cNvSpPr>
          <p:nvPr>
            <p:ph type="subTitle" idx="1"/>
          </p:nvPr>
        </p:nvSpPr>
        <p:spPr/>
        <p:txBody>
          <a:bodyPr/>
          <a:lstStyle/>
          <a:p>
            <a:endParaRPr lang="en-US"/>
          </a:p>
        </p:txBody>
      </p:sp>
    </p:spTree>
  </p:cSld>
  <p:clrMapOvr>
    <a:masterClrMapping/>
  </p:clrMapOvr>
  <p:transition>
    <p:wipe dir="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Rectangle 2"/>
          <p:cNvSpPr>
            <a:spLocks noGrp="1" noChangeArrowheads="1"/>
          </p:cNvSpPr>
          <p:nvPr>
            <p:ph type="title"/>
          </p:nvPr>
        </p:nvSpPr>
        <p:spPr/>
        <p:txBody>
          <a:bodyPr/>
          <a:lstStyle/>
          <a:p>
            <a:pPr eaLnBrk="1" hangingPunct="1"/>
            <a:r>
              <a:rPr lang="en-US" sz="1800">
                <a:latin typeface="Arial" charset="0"/>
              </a:rPr>
              <a:t>The Rules</a:t>
            </a:r>
            <a:r>
              <a:rPr lang="en-US">
                <a:latin typeface="Arial" charset="0"/>
              </a:rPr>
              <a:t/>
            </a:r>
            <a:br>
              <a:rPr lang="en-US">
                <a:latin typeface="Arial" charset="0"/>
              </a:rPr>
            </a:br>
            <a:r>
              <a:rPr lang="en-US">
                <a:latin typeface="Arial" charset="0"/>
              </a:rPr>
              <a:t>What is Communication?</a:t>
            </a:r>
          </a:p>
        </p:txBody>
      </p:sp>
      <p:pic>
        <p:nvPicPr>
          <p:cNvPr id="11266" name="Content Placeholder 1"/>
          <p:cNvPicPr>
            <a:picLocks noGrp="1" noChangeAspect="1"/>
          </p:cNvPicPr>
          <p:nvPr>
            <p:ph idx="1"/>
          </p:nvPr>
        </p:nvPicPr>
        <p:blipFill>
          <a:blip r:embed="rId3" cstate="email">
            <a:extLst>
              <a:ext uri="{28A0092B-C50C-407E-A947-70E740481C1C}">
                <a14:useLocalDpi xmlns:a14="http://schemas.microsoft.com/office/drawing/2010/main" xmlns="" val="0"/>
              </a:ext>
            </a:extLst>
          </a:blip>
          <a:srcRect l="-17317" r="-17317"/>
          <a:stretch>
            <a:fillRect/>
          </a:stretch>
        </p:blipFill>
        <p:spPr/>
      </p:pic>
    </p:spTree>
  </p:cSld>
  <p:clrMapOvr>
    <a:masterClrMapping/>
  </p:clrMapOvr>
  <p:transition spd="med">
    <p:wipe dir="r"/>
  </p:transition>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5" name="Rectangle 2"/>
          <p:cNvSpPr>
            <a:spLocks noGrp="1" noChangeArrowheads="1"/>
          </p:cNvSpPr>
          <p:nvPr>
            <p:ph type="title"/>
          </p:nvPr>
        </p:nvSpPr>
        <p:spPr/>
        <p:txBody>
          <a:bodyPr/>
          <a:lstStyle/>
          <a:p>
            <a:pPr eaLnBrk="1" hangingPunct="1"/>
            <a:r>
              <a:rPr lang="en-US">
                <a:latin typeface="Arial" charset="0"/>
              </a:rPr>
              <a:t/>
            </a:r>
            <a:br>
              <a:rPr lang="en-US">
                <a:latin typeface="Arial" charset="0"/>
              </a:rPr>
            </a:br>
            <a:r>
              <a:rPr lang="en-US" sz="1800">
                <a:latin typeface="Arial" charset="0"/>
              </a:rPr>
              <a:t>Configuring the Default Gateway</a:t>
            </a:r>
            <a:br>
              <a:rPr lang="en-US" sz="1800">
                <a:latin typeface="Arial" charset="0"/>
              </a:rPr>
            </a:br>
            <a:r>
              <a:rPr lang="en-US">
                <a:latin typeface="Arial" charset="0"/>
              </a:rPr>
              <a:t>Default Gateway on a Host</a:t>
            </a:r>
          </a:p>
        </p:txBody>
      </p:sp>
      <p:cxnSp>
        <p:nvCxnSpPr>
          <p:cNvPr id="4" name="Straight Connector 3"/>
          <p:cNvCxnSpPr>
            <a:stCxn id="103430" idx="0"/>
            <a:endCxn id="103436" idx="0"/>
          </p:cNvCxnSpPr>
          <p:nvPr/>
        </p:nvCxnSpPr>
        <p:spPr bwMode="auto">
          <a:xfrm flipV="1">
            <a:off x="2690813" y="3172943"/>
            <a:ext cx="1293812" cy="1074738"/>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5" name="Straight Connector 4"/>
          <p:cNvCxnSpPr>
            <a:stCxn id="103428" idx="3"/>
            <a:endCxn id="103436" idx="0"/>
          </p:cNvCxnSpPr>
          <p:nvPr/>
        </p:nvCxnSpPr>
        <p:spPr bwMode="auto">
          <a:xfrm>
            <a:off x="2851150" y="2741143"/>
            <a:ext cx="1133475" cy="431800"/>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pic>
        <p:nvPicPr>
          <p:cNvPr id="103428" name="Picture 41"/>
          <p:cNvPicPr>
            <a:picLocks noChangeAspect="1" noChangeArrowheads="1"/>
          </p:cNvPicPr>
          <p:nvPr/>
        </p:nvPicPr>
        <p:blipFill>
          <a:blip r:embed="rId3" cstate="email">
            <a:extLst>
              <a:ext uri="{28A0092B-C50C-407E-A947-70E740481C1C}">
                <a14:useLocalDpi xmlns="" xmlns:a14="http://schemas.microsoft.com/office/drawing/2010/main" val="0"/>
              </a:ext>
            </a:extLst>
          </a:blip>
          <a:srcRect/>
          <a:stretch>
            <a:fillRect/>
          </a:stretch>
        </p:blipFill>
        <p:spPr bwMode="auto">
          <a:xfrm>
            <a:off x="2116138" y="2583981"/>
            <a:ext cx="735012" cy="3143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3429" name="TextBox 6"/>
          <p:cNvSpPr txBox="1">
            <a:spLocks noChangeArrowheads="1"/>
          </p:cNvSpPr>
          <p:nvPr/>
        </p:nvSpPr>
        <p:spPr bwMode="auto">
          <a:xfrm>
            <a:off x="1925638" y="2277593"/>
            <a:ext cx="1292225" cy="2762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sz="1200" b="1"/>
              <a:t>192.168.10.0/24</a:t>
            </a:r>
            <a:endParaRPr lang="en-CA" b="1"/>
          </a:p>
        </p:txBody>
      </p:sp>
      <p:pic>
        <p:nvPicPr>
          <p:cNvPr id="103430" name="Picture 41"/>
          <p:cNvPicPr>
            <a:picLocks noChangeAspect="1" noChangeArrowheads="1"/>
          </p:cNvPicPr>
          <p:nvPr/>
        </p:nvPicPr>
        <p:blipFill>
          <a:blip r:embed="rId3" cstate="email">
            <a:extLst>
              <a:ext uri="{28A0092B-C50C-407E-A947-70E740481C1C}">
                <a14:useLocalDpi xmlns="" xmlns:a14="http://schemas.microsoft.com/office/drawing/2010/main" val="0"/>
              </a:ext>
            </a:extLst>
          </a:blip>
          <a:srcRect/>
          <a:stretch>
            <a:fillRect/>
          </a:stretch>
        </p:blipFill>
        <p:spPr bwMode="auto">
          <a:xfrm>
            <a:off x="2324100" y="4247681"/>
            <a:ext cx="735013" cy="3143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3431" name="TextBox 8"/>
          <p:cNvSpPr txBox="1">
            <a:spLocks noChangeArrowheads="1"/>
          </p:cNvSpPr>
          <p:nvPr/>
        </p:nvSpPr>
        <p:spPr bwMode="auto">
          <a:xfrm>
            <a:off x="2044700" y="4573118"/>
            <a:ext cx="1292225" cy="2778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sz="1200" b="1"/>
              <a:t>192.168.11.0/24</a:t>
            </a:r>
            <a:endParaRPr lang="en-CA" b="1"/>
          </a:p>
        </p:txBody>
      </p:sp>
      <p:cxnSp>
        <p:nvCxnSpPr>
          <p:cNvPr id="10" name="Straight Connector 9"/>
          <p:cNvCxnSpPr>
            <a:stCxn id="103428" idx="1"/>
          </p:cNvCxnSpPr>
          <p:nvPr/>
        </p:nvCxnSpPr>
        <p:spPr bwMode="auto">
          <a:xfrm flipH="1" flipV="1">
            <a:off x="1293813" y="2414118"/>
            <a:ext cx="822325" cy="327025"/>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103433" name="TextBox 10"/>
          <p:cNvSpPr txBox="1">
            <a:spLocks noChangeArrowheads="1"/>
          </p:cNvSpPr>
          <p:nvPr/>
        </p:nvSpPr>
        <p:spPr bwMode="auto">
          <a:xfrm>
            <a:off x="3305175" y="3382493"/>
            <a:ext cx="755650" cy="4302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pPr algn="r"/>
            <a:r>
              <a:rPr lang="en-CA" sz="1100"/>
              <a:t>G0/1</a:t>
            </a:r>
            <a:endParaRPr lang="en-CA" sz="2000"/>
          </a:p>
          <a:p>
            <a:pPr algn="r"/>
            <a:r>
              <a:rPr lang="en-CA" sz="1100"/>
              <a:t>.1</a:t>
            </a:r>
          </a:p>
        </p:txBody>
      </p:sp>
      <p:sp>
        <p:nvSpPr>
          <p:cNvPr id="103434" name="TextBox 11"/>
          <p:cNvSpPr txBox="1">
            <a:spLocks noChangeArrowheads="1"/>
          </p:cNvSpPr>
          <p:nvPr/>
        </p:nvSpPr>
        <p:spPr bwMode="auto">
          <a:xfrm>
            <a:off x="3438525" y="2591918"/>
            <a:ext cx="488950" cy="4302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pPr algn="r"/>
            <a:r>
              <a:rPr lang="en-CA" sz="1100"/>
              <a:t>.1</a:t>
            </a:r>
          </a:p>
          <a:p>
            <a:pPr algn="r"/>
            <a:r>
              <a:rPr lang="en-CA" sz="1100"/>
              <a:t>G0/0</a:t>
            </a:r>
            <a:endParaRPr lang="en-CA" sz="2000"/>
          </a:p>
        </p:txBody>
      </p:sp>
      <p:pic>
        <p:nvPicPr>
          <p:cNvPr id="103435" name="Picture 37"/>
          <p:cNvPicPr>
            <a:picLocks noChangeArrowheads="1"/>
          </p:cNvPicPr>
          <p:nvPr/>
        </p:nvPicPr>
        <p:blipFill>
          <a:blip r:embed="rId4" cstate="email">
            <a:extLst>
              <a:ext uri="{28A0092B-C50C-407E-A947-70E740481C1C}">
                <a14:useLocalDpi xmlns="" xmlns:a14="http://schemas.microsoft.com/office/drawing/2010/main" val="0"/>
              </a:ext>
            </a:extLst>
          </a:blip>
          <a:srcRect/>
          <a:stretch>
            <a:fillRect/>
          </a:stretch>
        </p:blipFill>
        <p:spPr bwMode="auto">
          <a:xfrm>
            <a:off x="3627438" y="2998318"/>
            <a:ext cx="695325" cy="4111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3436" name="TextBox 13"/>
          <p:cNvSpPr txBox="1">
            <a:spLocks noChangeArrowheads="1"/>
          </p:cNvSpPr>
          <p:nvPr/>
        </p:nvSpPr>
        <p:spPr bwMode="auto">
          <a:xfrm>
            <a:off x="3794125" y="3172943"/>
            <a:ext cx="379413" cy="2762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sz="1200" b="1">
                <a:solidFill>
                  <a:schemeClr val="bg1"/>
                </a:solidFill>
              </a:rPr>
              <a:t>R1</a:t>
            </a:r>
            <a:endParaRPr lang="en-CA" b="1">
              <a:solidFill>
                <a:schemeClr val="bg1"/>
              </a:solidFill>
            </a:endParaRPr>
          </a:p>
        </p:txBody>
      </p:sp>
      <p:grpSp>
        <p:nvGrpSpPr>
          <p:cNvPr id="3" name="Group 14"/>
          <p:cNvGrpSpPr>
            <a:grpSpLocks/>
          </p:cNvGrpSpPr>
          <p:nvPr/>
        </p:nvGrpSpPr>
        <p:grpSpPr bwMode="auto">
          <a:xfrm>
            <a:off x="420688" y="1980277"/>
            <a:ext cx="1150937" cy="504825"/>
            <a:chOff x="2449309" y="1455539"/>
            <a:chExt cx="1152128" cy="503842"/>
          </a:xfrm>
        </p:grpSpPr>
        <p:sp>
          <p:nvSpPr>
            <p:cNvPr id="103483" name="Rectangle 15"/>
            <p:cNvSpPr>
              <a:spLocks noChangeArrowheads="1"/>
            </p:cNvSpPr>
            <p:nvPr/>
          </p:nvSpPr>
          <p:spPr bwMode="auto">
            <a:xfrm>
              <a:off x="3221205" y="1455539"/>
              <a:ext cx="380232" cy="2616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r>
                <a:rPr lang="en-CA" sz="1100"/>
                <a:t>.10</a:t>
              </a:r>
            </a:p>
          </p:txBody>
        </p:sp>
        <p:pic>
          <p:nvPicPr>
            <p:cNvPr id="103484" name="Picture 34"/>
            <p:cNvPicPr>
              <a:picLocks noChangeArrowheads="1"/>
            </p:cNvPicPr>
            <p:nvPr/>
          </p:nvPicPr>
          <p:blipFill>
            <a:blip r:embed="rId5" cstate="email">
              <a:extLst>
                <a:ext uri="{28A0092B-C50C-407E-A947-70E740481C1C}">
                  <a14:useLocalDpi xmlns="" xmlns:a14="http://schemas.microsoft.com/office/drawing/2010/main" val="0"/>
                </a:ext>
              </a:extLst>
            </a:blip>
            <a:srcRect/>
            <a:stretch>
              <a:fillRect/>
            </a:stretch>
          </p:blipFill>
          <p:spPr bwMode="auto">
            <a:xfrm>
              <a:off x="2824338" y="1512557"/>
              <a:ext cx="498075" cy="44682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3485" name="Rectangle 17"/>
            <p:cNvSpPr>
              <a:spLocks noChangeArrowheads="1"/>
            </p:cNvSpPr>
            <p:nvPr/>
          </p:nvSpPr>
          <p:spPr bwMode="auto">
            <a:xfrm>
              <a:off x="2449309" y="1554585"/>
              <a:ext cx="460382" cy="2616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r>
                <a:rPr lang="en-CA" sz="1100"/>
                <a:t>PC1</a:t>
              </a:r>
            </a:p>
          </p:txBody>
        </p:sp>
      </p:grpSp>
      <p:cxnSp>
        <p:nvCxnSpPr>
          <p:cNvPr id="19" name="Straight Connector 18"/>
          <p:cNvCxnSpPr>
            <a:stCxn id="103430" idx="1"/>
            <a:endCxn id="103475" idx="3"/>
          </p:cNvCxnSpPr>
          <p:nvPr/>
        </p:nvCxnSpPr>
        <p:spPr bwMode="auto">
          <a:xfrm flipH="1">
            <a:off x="1408113" y="4404843"/>
            <a:ext cx="915987" cy="488950"/>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grpSp>
        <p:nvGrpSpPr>
          <p:cNvPr id="6" name="Group 19"/>
          <p:cNvGrpSpPr>
            <a:grpSpLocks/>
          </p:cNvGrpSpPr>
          <p:nvPr/>
        </p:nvGrpSpPr>
        <p:grpSpPr bwMode="auto">
          <a:xfrm>
            <a:off x="409575" y="2761781"/>
            <a:ext cx="1150938" cy="546100"/>
            <a:chOff x="2449309" y="1455539"/>
            <a:chExt cx="1152128" cy="545870"/>
          </a:xfrm>
        </p:grpSpPr>
        <p:sp>
          <p:nvSpPr>
            <p:cNvPr id="103480" name="Rectangle 20"/>
            <p:cNvSpPr>
              <a:spLocks noChangeArrowheads="1"/>
            </p:cNvSpPr>
            <p:nvPr/>
          </p:nvSpPr>
          <p:spPr bwMode="auto">
            <a:xfrm>
              <a:off x="3221205" y="1455539"/>
              <a:ext cx="380232" cy="2616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r>
                <a:rPr lang="en-CA" sz="1100"/>
                <a:t>.10</a:t>
              </a:r>
            </a:p>
          </p:txBody>
        </p:sp>
        <p:pic>
          <p:nvPicPr>
            <p:cNvPr id="103481" name="Picture 34"/>
            <p:cNvPicPr>
              <a:picLocks noChangeArrowheads="1"/>
            </p:cNvPicPr>
            <p:nvPr/>
          </p:nvPicPr>
          <p:blipFill>
            <a:blip r:embed="rId5" cstate="email">
              <a:extLst>
                <a:ext uri="{28A0092B-C50C-407E-A947-70E740481C1C}">
                  <a14:useLocalDpi xmlns="" xmlns:a14="http://schemas.microsoft.com/office/drawing/2010/main" val="0"/>
                </a:ext>
              </a:extLst>
            </a:blip>
            <a:srcRect/>
            <a:stretch>
              <a:fillRect/>
            </a:stretch>
          </p:blipFill>
          <p:spPr bwMode="auto">
            <a:xfrm>
              <a:off x="2876530" y="1554585"/>
              <a:ext cx="498075" cy="44682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3482" name="Rectangle 22"/>
            <p:cNvSpPr>
              <a:spLocks noChangeArrowheads="1"/>
            </p:cNvSpPr>
            <p:nvPr/>
          </p:nvSpPr>
          <p:spPr bwMode="auto">
            <a:xfrm>
              <a:off x="2449309" y="1554585"/>
              <a:ext cx="460382" cy="2616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r>
                <a:rPr lang="en-CA" sz="1100"/>
                <a:t>PC2</a:t>
              </a:r>
            </a:p>
          </p:txBody>
        </p:sp>
      </p:grpSp>
      <p:cxnSp>
        <p:nvCxnSpPr>
          <p:cNvPr id="24" name="Straight Connector 23"/>
          <p:cNvCxnSpPr>
            <a:stCxn id="103428" idx="1"/>
            <a:endCxn id="103481" idx="3"/>
          </p:cNvCxnSpPr>
          <p:nvPr/>
        </p:nvCxnSpPr>
        <p:spPr bwMode="auto">
          <a:xfrm flipH="1">
            <a:off x="1335088" y="2741143"/>
            <a:ext cx="781050" cy="342900"/>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grpSp>
        <p:nvGrpSpPr>
          <p:cNvPr id="7" name="Group 24"/>
          <p:cNvGrpSpPr>
            <a:grpSpLocks/>
          </p:cNvGrpSpPr>
          <p:nvPr/>
        </p:nvGrpSpPr>
        <p:grpSpPr bwMode="auto">
          <a:xfrm>
            <a:off x="493713" y="4019081"/>
            <a:ext cx="1193800" cy="1098550"/>
            <a:chOff x="2262117" y="2565118"/>
            <a:chExt cx="1193416" cy="1098403"/>
          </a:xfrm>
        </p:grpSpPr>
        <p:sp>
          <p:nvSpPr>
            <p:cNvPr id="103474" name="Rectangle 25"/>
            <p:cNvSpPr>
              <a:spLocks noChangeArrowheads="1"/>
            </p:cNvSpPr>
            <p:nvPr/>
          </p:nvSpPr>
          <p:spPr bwMode="auto">
            <a:xfrm>
              <a:off x="3075301" y="3159679"/>
              <a:ext cx="380232" cy="2616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r>
                <a:rPr lang="en-CA" sz="1100"/>
                <a:t>.10</a:t>
              </a:r>
            </a:p>
          </p:txBody>
        </p:sp>
        <p:pic>
          <p:nvPicPr>
            <p:cNvPr id="103475" name="Picture 34"/>
            <p:cNvPicPr>
              <a:picLocks noChangeArrowheads="1"/>
            </p:cNvPicPr>
            <p:nvPr/>
          </p:nvPicPr>
          <p:blipFill>
            <a:blip r:embed="rId5" cstate="email">
              <a:extLst>
                <a:ext uri="{28A0092B-C50C-407E-A947-70E740481C1C}">
                  <a14:useLocalDpi xmlns="" xmlns:a14="http://schemas.microsoft.com/office/drawing/2010/main" val="0"/>
                </a:ext>
              </a:extLst>
            </a:blip>
            <a:srcRect/>
            <a:stretch>
              <a:fillRect/>
            </a:stretch>
          </p:blipFill>
          <p:spPr bwMode="auto">
            <a:xfrm>
              <a:off x="2678434" y="3216697"/>
              <a:ext cx="498075" cy="44682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3476" name="Rectangle 27"/>
            <p:cNvSpPr>
              <a:spLocks noChangeArrowheads="1"/>
            </p:cNvSpPr>
            <p:nvPr/>
          </p:nvSpPr>
          <p:spPr bwMode="auto">
            <a:xfrm>
              <a:off x="2303404" y="3261051"/>
              <a:ext cx="460382" cy="2616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r>
                <a:rPr lang="en-CA" sz="1100"/>
                <a:t>PC4</a:t>
              </a:r>
            </a:p>
          </p:txBody>
        </p:sp>
        <p:sp>
          <p:nvSpPr>
            <p:cNvPr id="103477" name="Rectangle 28"/>
            <p:cNvSpPr>
              <a:spLocks noChangeArrowheads="1"/>
            </p:cNvSpPr>
            <p:nvPr/>
          </p:nvSpPr>
          <p:spPr bwMode="auto">
            <a:xfrm>
              <a:off x="3034014" y="2565118"/>
              <a:ext cx="380232" cy="2616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r>
                <a:rPr lang="en-CA" sz="1100"/>
                <a:t>.10</a:t>
              </a:r>
            </a:p>
          </p:txBody>
        </p:sp>
        <p:pic>
          <p:nvPicPr>
            <p:cNvPr id="103478" name="Picture 34"/>
            <p:cNvPicPr>
              <a:picLocks noChangeArrowheads="1"/>
            </p:cNvPicPr>
            <p:nvPr/>
          </p:nvPicPr>
          <p:blipFill>
            <a:blip r:embed="rId5" cstate="email">
              <a:extLst>
                <a:ext uri="{28A0092B-C50C-407E-A947-70E740481C1C}">
                  <a14:useLocalDpi xmlns="" xmlns:a14="http://schemas.microsoft.com/office/drawing/2010/main" val="0"/>
                </a:ext>
              </a:extLst>
            </a:blip>
            <a:srcRect/>
            <a:stretch>
              <a:fillRect/>
            </a:stretch>
          </p:blipFill>
          <p:spPr bwMode="auto">
            <a:xfrm>
              <a:off x="2637147" y="2622136"/>
              <a:ext cx="498075" cy="44682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3479" name="Rectangle 30"/>
            <p:cNvSpPr>
              <a:spLocks noChangeArrowheads="1"/>
            </p:cNvSpPr>
            <p:nvPr/>
          </p:nvSpPr>
          <p:spPr bwMode="auto">
            <a:xfrm>
              <a:off x="2262117" y="2666490"/>
              <a:ext cx="460382" cy="2616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r>
                <a:rPr lang="en-CA" sz="1100"/>
                <a:t>PC3</a:t>
              </a:r>
            </a:p>
          </p:txBody>
        </p:sp>
      </p:grpSp>
      <p:cxnSp>
        <p:nvCxnSpPr>
          <p:cNvPr id="32" name="Straight Connector 31"/>
          <p:cNvCxnSpPr>
            <a:stCxn id="103430" idx="1"/>
            <a:endCxn id="103478" idx="3"/>
          </p:cNvCxnSpPr>
          <p:nvPr/>
        </p:nvCxnSpPr>
        <p:spPr bwMode="auto">
          <a:xfrm flipH="1" flipV="1">
            <a:off x="1366838" y="4298481"/>
            <a:ext cx="957262" cy="106362"/>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33" name="Curved Connector 32"/>
          <p:cNvCxnSpPr>
            <a:endCxn id="103481" idx="3"/>
          </p:cNvCxnSpPr>
          <p:nvPr/>
        </p:nvCxnSpPr>
        <p:spPr>
          <a:xfrm rot="16200000" flipH="1">
            <a:off x="911226" y="2660180"/>
            <a:ext cx="806450" cy="41275"/>
          </a:xfrm>
          <a:prstGeom prst="curvedConnector4">
            <a:avLst>
              <a:gd name="adj1" fmla="val 7170"/>
              <a:gd name="adj2" fmla="val 2453244"/>
            </a:avLst>
          </a:prstGeom>
          <a:ln w="3492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a:stCxn id="103448" idx="0"/>
            <a:endCxn id="103454" idx="0"/>
          </p:cNvCxnSpPr>
          <p:nvPr/>
        </p:nvCxnSpPr>
        <p:spPr bwMode="auto">
          <a:xfrm flipV="1">
            <a:off x="7251700" y="4364038"/>
            <a:ext cx="1292225" cy="1074737"/>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35" name="Straight Connector 34"/>
          <p:cNvCxnSpPr>
            <a:stCxn id="103446" idx="3"/>
            <a:endCxn id="103454" idx="0"/>
          </p:cNvCxnSpPr>
          <p:nvPr/>
        </p:nvCxnSpPr>
        <p:spPr bwMode="auto">
          <a:xfrm>
            <a:off x="7410450" y="3932238"/>
            <a:ext cx="1133475" cy="431800"/>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pic>
        <p:nvPicPr>
          <p:cNvPr id="103446" name="Picture 41"/>
          <p:cNvPicPr>
            <a:picLocks noChangeAspect="1" noChangeArrowheads="1"/>
          </p:cNvPicPr>
          <p:nvPr/>
        </p:nvPicPr>
        <p:blipFill>
          <a:blip r:embed="rId3" cstate="email">
            <a:extLst>
              <a:ext uri="{28A0092B-C50C-407E-A947-70E740481C1C}">
                <a14:useLocalDpi xmlns="" xmlns:a14="http://schemas.microsoft.com/office/drawing/2010/main" val="0"/>
              </a:ext>
            </a:extLst>
          </a:blip>
          <a:srcRect/>
          <a:stretch>
            <a:fillRect/>
          </a:stretch>
        </p:blipFill>
        <p:spPr bwMode="auto">
          <a:xfrm>
            <a:off x="6675438" y="3775075"/>
            <a:ext cx="735012" cy="3143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3447" name="TextBox 36"/>
          <p:cNvSpPr txBox="1">
            <a:spLocks noChangeArrowheads="1"/>
          </p:cNvSpPr>
          <p:nvPr/>
        </p:nvSpPr>
        <p:spPr bwMode="auto">
          <a:xfrm>
            <a:off x="6486525" y="3468688"/>
            <a:ext cx="1292225" cy="2762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sz="1200" b="1"/>
              <a:t>192.168.10.0/24</a:t>
            </a:r>
            <a:endParaRPr lang="en-CA" b="1"/>
          </a:p>
        </p:txBody>
      </p:sp>
      <p:pic>
        <p:nvPicPr>
          <p:cNvPr id="103448" name="Picture 41"/>
          <p:cNvPicPr>
            <a:picLocks noChangeAspect="1" noChangeArrowheads="1"/>
          </p:cNvPicPr>
          <p:nvPr/>
        </p:nvPicPr>
        <p:blipFill>
          <a:blip r:embed="rId3" cstate="email">
            <a:extLst>
              <a:ext uri="{28A0092B-C50C-407E-A947-70E740481C1C}">
                <a14:useLocalDpi xmlns="" xmlns:a14="http://schemas.microsoft.com/office/drawing/2010/main" val="0"/>
              </a:ext>
            </a:extLst>
          </a:blip>
          <a:srcRect/>
          <a:stretch>
            <a:fillRect/>
          </a:stretch>
        </p:blipFill>
        <p:spPr bwMode="auto">
          <a:xfrm>
            <a:off x="6883400" y="5438775"/>
            <a:ext cx="735013" cy="3143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3449" name="TextBox 38"/>
          <p:cNvSpPr txBox="1">
            <a:spLocks noChangeArrowheads="1"/>
          </p:cNvSpPr>
          <p:nvPr/>
        </p:nvSpPr>
        <p:spPr bwMode="auto">
          <a:xfrm>
            <a:off x="6605588" y="5764213"/>
            <a:ext cx="1292225" cy="2778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sz="1200" b="1"/>
              <a:t>192.168.11.0/24</a:t>
            </a:r>
            <a:endParaRPr lang="en-CA" b="1"/>
          </a:p>
        </p:txBody>
      </p:sp>
      <p:cxnSp>
        <p:nvCxnSpPr>
          <p:cNvPr id="40" name="Straight Connector 39"/>
          <p:cNvCxnSpPr>
            <a:stCxn id="103446" idx="1"/>
            <a:endCxn id="103472" idx="3"/>
          </p:cNvCxnSpPr>
          <p:nvPr/>
        </p:nvCxnSpPr>
        <p:spPr bwMode="auto">
          <a:xfrm flipH="1" flipV="1">
            <a:off x="5853113" y="3605213"/>
            <a:ext cx="822325" cy="327025"/>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103451" name="TextBox 40"/>
          <p:cNvSpPr txBox="1">
            <a:spLocks noChangeArrowheads="1"/>
          </p:cNvSpPr>
          <p:nvPr/>
        </p:nvSpPr>
        <p:spPr bwMode="auto">
          <a:xfrm>
            <a:off x="7864475" y="4573588"/>
            <a:ext cx="755650" cy="4302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pPr algn="r"/>
            <a:r>
              <a:rPr lang="en-CA" sz="1100"/>
              <a:t>G0/1</a:t>
            </a:r>
            <a:endParaRPr lang="en-CA" sz="2000"/>
          </a:p>
          <a:p>
            <a:pPr algn="r"/>
            <a:r>
              <a:rPr lang="en-CA" sz="1100"/>
              <a:t>.1</a:t>
            </a:r>
          </a:p>
        </p:txBody>
      </p:sp>
      <p:sp>
        <p:nvSpPr>
          <p:cNvPr id="103452" name="TextBox 41"/>
          <p:cNvSpPr txBox="1">
            <a:spLocks noChangeArrowheads="1"/>
          </p:cNvSpPr>
          <p:nvPr/>
        </p:nvSpPr>
        <p:spPr bwMode="auto">
          <a:xfrm>
            <a:off x="7997825" y="3783013"/>
            <a:ext cx="488950" cy="4302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pPr algn="r"/>
            <a:r>
              <a:rPr lang="en-CA" sz="1100"/>
              <a:t>.1</a:t>
            </a:r>
          </a:p>
          <a:p>
            <a:pPr algn="r"/>
            <a:r>
              <a:rPr lang="en-CA" sz="1100"/>
              <a:t>G0/0</a:t>
            </a:r>
            <a:endParaRPr lang="en-CA" sz="2000"/>
          </a:p>
        </p:txBody>
      </p:sp>
      <p:pic>
        <p:nvPicPr>
          <p:cNvPr id="103453" name="Picture 37"/>
          <p:cNvPicPr>
            <a:picLocks noChangeArrowheads="1"/>
          </p:cNvPicPr>
          <p:nvPr/>
        </p:nvPicPr>
        <p:blipFill>
          <a:blip r:embed="rId4" cstate="email">
            <a:extLst>
              <a:ext uri="{28A0092B-C50C-407E-A947-70E740481C1C}">
                <a14:useLocalDpi xmlns="" xmlns:a14="http://schemas.microsoft.com/office/drawing/2010/main" val="0"/>
              </a:ext>
            </a:extLst>
          </a:blip>
          <a:srcRect/>
          <a:stretch>
            <a:fillRect/>
          </a:stretch>
        </p:blipFill>
        <p:spPr bwMode="auto">
          <a:xfrm>
            <a:off x="8188325" y="4189413"/>
            <a:ext cx="693738" cy="4111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3454" name="TextBox 43"/>
          <p:cNvSpPr txBox="1">
            <a:spLocks noChangeArrowheads="1"/>
          </p:cNvSpPr>
          <p:nvPr/>
        </p:nvSpPr>
        <p:spPr bwMode="auto">
          <a:xfrm>
            <a:off x="8353425" y="4364038"/>
            <a:ext cx="381000" cy="2762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sz="1200" b="1">
                <a:solidFill>
                  <a:schemeClr val="bg1"/>
                </a:solidFill>
              </a:rPr>
              <a:t>R1</a:t>
            </a:r>
            <a:endParaRPr lang="en-CA" b="1">
              <a:solidFill>
                <a:schemeClr val="bg1"/>
              </a:solidFill>
            </a:endParaRPr>
          </a:p>
        </p:txBody>
      </p:sp>
      <p:grpSp>
        <p:nvGrpSpPr>
          <p:cNvPr id="8" name="Group 44"/>
          <p:cNvGrpSpPr>
            <a:grpSpLocks/>
          </p:cNvGrpSpPr>
          <p:nvPr/>
        </p:nvGrpSpPr>
        <p:grpSpPr bwMode="auto">
          <a:xfrm>
            <a:off x="4979988" y="3324225"/>
            <a:ext cx="1152525" cy="504825"/>
            <a:chOff x="2449309" y="1455539"/>
            <a:chExt cx="1152128" cy="503842"/>
          </a:xfrm>
        </p:grpSpPr>
        <p:sp>
          <p:nvSpPr>
            <p:cNvPr id="103471" name="Rectangle 45"/>
            <p:cNvSpPr>
              <a:spLocks noChangeArrowheads="1"/>
            </p:cNvSpPr>
            <p:nvPr/>
          </p:nvSpPr>
          <p:spPr bwMode="auto">
            <a:xfrm>
              <a:off x="3221205" y="1455539"/>
              <a:ext cx="380232" cy="2616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r>
                <a:rPr lang="en-CA" sz="1100"/>
                <a:t>.10</a:t>
              </a:r>
            </a:p>
          </p:txBody>
        </p:sp>
        <p:pic>
          <p:nvPicPr>
            <p:cNvPr id="103472" name="Picture 34"/>
            <p:cNvPicPr>
              <a:picLocks noChangeArrowheads="1"/>
            </p:cNvPicPr>
            <p:nvPr/>
          </p:nvPicPr>
          <p:blipFill>
            <a:blip r:embed="rId5" cstate="email">
              <a:extLst>
                <a:ext uri="{28A0092B-C50C-407E-A947-70E740481C1C}">
                  <a14:useLocalDpi xmlns="" xmlns:a14="http://schemas.microsoft.com/office/drawing/2010/main" val="0"/>
                </a:ext>
              </a:extLst>
            </a:blip>
            <a:srcRect/>
            <a:stretch>
              <a:fillRect/>
            </a:stretch>
          </p:blipFill>
          <p:spPr bwMode="auto">
            <a:xfrm>
              <a:off x="2824338" y="1512557"/>
              <a:ext cx="498075" cy="44682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3473" name="Rectangle 47"/>
            <p:cNvSpPr>
              <a:spLocks noChangeArrowheads="1"/>
            </p:cNvSpPr>
            <p:nvPr/>
          </p:nvSpPr>
          <p:spPr bwMode="auto">
            <a:xfrm>
              <a:off x="2449309" y="1554585"/>
              <a:ext cx="460382" cy="2616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r>
                <a:rPr lang="en-CA" sz="1100"/>
                <a:t>PC1</a:t>
              </a:r>
            </a:p>
          </p:txBody>
        </p:sp>
      </p:grpSp>
      <p:cxnSp>
        <p:nvCxnSpPr>
          <p:cNvPr id="49" name="Straight Connector 48"/>
          <p:cNvCxnSpPr>
            <a:stCxn id="103448" idx="1"/>
            <a:endCxn id="103463" idx="3"/>
          </p:cNvCxnSpPr>
          <p:nvPr/>
        </p:nvCxnSpPr>
        <p:spPr bwMode="auto">
          <a:xfrm flipH="1">
            <a:off x="5969000" y="5595938"/>
            <a:ext cx="914400" cy="488950"/>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grpSp>
        <p:nvGrpSpPr>
          <p:cNvPr id="9" name="Group 49"/>
          <p:cNvGrpSpPr>
            <a:grpSpLocks/>
          </p:cNvGrpSpPr>
          <p:nvPr/>
        </p:nvGrpSpPr>
        <p:grpSpPr bwMode="auto">
          <a:xfrm>
            <a:off x="4968875" y="3952875"/>
            <a:ext cx="1152525" cy="546100"/>
            <a:chOff x="2449309" y="1455539"/>
            <a:chExt cx="1152128" cy="545870"/>
          </a:xfrm>
        </p:grpSpPr>
        <p:sp>
          <p:nvSpPr>
            <p:cNvPr id="103468" name="Rectangle 50"/>
            <p:cNvSpPr>
              <a:spLocks noChangeArrowheads="1"/>
            </p:cNvSpPr>
            <p:nvPr/>
          </p:nvSpPr>
          <p:spPr bwMode="auto">
            <a:xfrm>
              <a:off x="3221205" y="1455539"/>
              <a:ext cx="380232" cy="2616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r>
                <a:rPr lang="en-CA" sz="1100"/>
                <a:t>.11</a:t>
              </a:r>
            </a:p>
          </p:txBody>
        </p:sp>
        <p:pic>
          <p:nvPicPr>
            <p:cNvPr id="103469" name="Picture 34"/>
            <p:cNvPicPr>
              <a:picLocks noChangeArrowheads="1"/>
            </p:cNvPicPr>
            <p:nvPr/>
          </p:nvPicPr>
          <p:blipFill>
            <a:blip r:embed="rId5" cstate="email">
              <a:extLst>
                <a:ext uri="{28A0092B-C50C-407E-A947-70E740481C1C}">
                  <a14:useLocalDpi xmlns="" xmlns:a14="http://schemas.microsoft.com/office/drawing/2010/main" val="0"/>
                </a:ext>
              </a:extLst>
            </a:blip>
            <a:srcRect/>
            <a:stretch>
              <a:fillRect/>
            </a:stretch>
          </p:blipFill>
          <p:spPr bwMode="auto">
            <a:xfrm>
              <a:off x="2876530" y="1554585"/>
              <a:ext cx="498075" cy="44682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3470" name="Rectangle 52"/>
            <p:cNvSpPr>
              <a:spLocks noChangeArrowheads="1"/>
            </p:cNvSpPr>
            <p:nvPr/>
          </p:nvSpPr>
          <p:spPr bwMode="auto">
            <a:xfrm>
              <a:off x="2449309" y="1554585"/>
              <a:ext cx="460382" cy="2616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r>
                <a:rPr lang="en-CA" sz="1100"/>
                <a:t>PC2</a:t>
              </a:r>
            </a:p>
          </p:txBody>
        </p:sp>
      </p:grpSp>
      <p:cxnSp>
        <p:nvCxnSpPr>
          <p:cNvPr id="54" name="Straight Connector 53"/>
          <p:cNvCxnSpPr>
            <a:stCxn id="103446" idx="1"/>
            <a:endCxn id="103469" idx="3"/>
          </p:cNvCxnSpPr>
          <p:nvPr/>
        </p:nvCxnSpPr>
        <p:spPr bwMode="auto">
          <a:xfrm flipH="1">
            <a:off x="5894388" y="3932238"/>
            <a:ext cx="781050" cy="342900"/>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grpSp>
        <p:nvGrpSpPr>
          <p:cNvPr id="11" name="Group 54"/>
          <p:cNvGrpSpPr>
            <a:grpSpLocks/>
          </p:cNvGrpSpPr>
          <p:nvPr/>
        </p:nvGrpSpPr>
        <p:grpSpPr bwMode="auto">
          <a:xfrm>
            <a:off x="5054600" y="5210175"/>
            <a:ext cx="1193800" cy="1098550"/>
            <a:chOff x="2262117" y="2565118"/>
            <a:chExt cx="1193416" cy="1098403"/>
          </a:xfrm>
        </p:grpSpPr>
        <p:sp>
          <p:nvSpPr>
            <p:cNvPr id="103462" name="Rectangle 55"/>
            <p:cNvSpPr>
              <a:spLocks noChangeArrowheads="1"/>
            </p:cNvSpPr>
            <p:nvPr/>
          </p:nvSpPr>
          <p:spPr bwMode="auto">
            <a:xfrm>
              <a:off x="3075301" y="3159679"/>
              <a:ext cx="380232" cy="2616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r>
                <a:rPr lang="en-CA" sz="1100"/>
                <a:t>.11</a:t>
              </a:r>
            </a:p>
          </p:txBody>
        </p:sp>
        <p:pic>
          <p:nvPicPr>
            <p:cNvPr id="103463" name="Picture 34"/>
            <p:cNvPicPr>
              <a:picLocks noChangeArrowheads="1"/>
            </p:cNvPicPr>
            <p:nvPr/>
          </p:nvPicPr>
          <p:blipFill>
            <a:blip r:embed="rId5" cstate="email">
              <a:extLst>
                <a:ext uri="{28A0092B-C50C-407E-A947-70E740481C1C}">
                  <a14:useLocalDpi xmlns="" xmlns:a14="http://schemas.microsoft.com/office/drawing/2010/main" val="0"/>
                </a:ext>
              </a:extLst>
            </a:blip>
            <a:srcRect/>
            <a:stretch>
              <a:fillRect/>
            </a:stretch>
          </p:blipFill>
          <p:spPr bwMode="auto">
            <a:xfrm>
              <a:off x="2678434" y="3216697"/>
              <a:ext cx="498075" cy="44682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3464" name="Rectangle 57"/>
            <p:cNvSpPr>
              <a:spLocks noChangeArrowheads="1"/>
            </p:cNvSpPr>
            <p:nvPr/>
          </p:nvSpPr>
          <p:spPr bwMode="auto">
            <a:xfrm>
              <a:off x="2303404" y="3261051"/>
              <a:ext cx="460382" cy="2616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r>
                <a:rPr lang="en-CA" sz="1100"/>
                <a:t>PC4</a:t>
              </a:r>
            </a:p>
          </p:txBody>
        </p:sp>
        <p:sp>
          <p:nvSpPr>
            <p:cNvPr id="103465" name="Rectangle 58"/>
            <p:cNvSpPr>
              <a:spLocks noChangeArrowheads="1"/>
            </p:cNvSpPr>
            <p:nvPr/>
          </p:nvSpPr>
          <p:spPr bwMode="auto">
            <a:xfrm>
              <a:off x="3034014" y="2565118"/>
              <a:ext cx="380232" cy="2616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r>
                <a:rPr lang="en-CA" sz="1100"/>
                <a:t>.10</a:t>
              </a:r>
            </a:p>
          </p:txBody>
        </p:sp>
        <p:pic>
          <p:nvPicPr>
            <p:cNvPr id="103466" name="Picture 34"/>
            <p:cNvPicPr>
              <a:picLocks noChangeArrowheads="1"/>
            </p:cNvPicPr>
            <p:nvPr/>
          </p:nvPicPr>
          <p:blipFill>
            <a:blip r:embed="rId5" cstate="email">
              <a:extLst>
                <a:ext uri="{28A0092B-C50C-407E-A947-70E740481C1C}">
                  <a14:useLocalDpi xmlns="" xmlns:a14="http://schemas.microsoft.com/office/drawing/2010/main" val="0"/>
                </a:ext>
              </a:extLst>
            </a:blip>
            <a:srcRect/>
            <a:stretch>
              <a:fillRect/>
            </a:stretch>
          </p:blipFill>
          <p:spPr bwMode="auto">
            <a:xfrm>
              <a:off x="2637147" y="2622136"/>
              <a:ext cx="498075" cy="44682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3467" name="Rectangle 60"/>
            <p:cNvSpPr>
              <a:spLocks noChangeArrowheads="1"/>
            </p:cNvSpPr>
            <p:nvPr/>
          </p:nvSpPr>
          <p:spPr bwMode="auto">
            <a:xfrm>
              <a:off x="2262117" y="2666490"/>
              <a:ext cx="460382" cy="2616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r>
                <a:rPr lang="en-CA" sz="1100"/>
                <a:t>PC3</a:t>
              </a:r>
            </a:p>
          </p:txBody>
        </p:sp>
      </p:grpSp>
      <p:cxnSp>
        <p:nvCxnSpPr>
          <p:cNvPr id="62" name="Straight Connector 61"/>
          <p:cNvCxnSpPr>
            <a:stCxn id="103448" idx="1"/>
            <a:endCxn id="103466" idx="3"/>
          </p:cNvCxnSpPr>
          <p:nvPr/>
        </p:nvCxnSpPr>
        <p:spPr bwMode="auto">
          <a:xfrm flipH="1" flipV="1">
            <a:off x="5927725" y="5489575"/>
            <a:ext cx="955675" cy="106363"/>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63" name="Curved Connector 62"/>
          <p:cNvCxnSpPr>
            <a:stCxn id="103472" idx="3"/>
            <a:endCxn id="103466" idx="3"/>
          </p:cNvCxnSpPr>
          <p:nvPr/>
        </p:nvCxnSpPr>
        <p:spPr>
          <a:xfrm>
            <a:off x="5853113" y="3605213"/>
            <a:ext cx="74612" cy="1884362"/>
          </a:xfrm>
          <a:prstGeom prst="curvedConnector3">
            <a:avLst>
              <a:gd name="adj1" fmla="val 3294227"/>
            </a:avLst>
          </a:prstGeom>
          <a:ln w="3492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955966" y="1328685"/>
            <a:ext cx="2082621" cy="651460"/>
          </a:xfrm>
          <a:prstGeom prst="rect">
            <a:avLst/>
          </a:prstGeom>
          <a:noFill/>
        </p:spPr>
        <p:txBody>
          <a:bodyPr wrap="none" rtlCol="0">
            <a:spAutoFit/>
          </a:bodyPr>
          <a:lstStyle/>
          <a:p>
            <a:r>
              <a:rPr lang="en-US" sz="2000" dirty="0" smtClean="0"/>
              <a:t>Default Gateway</a:t>
            </a:r>
            <a:br>
              <a:rPr lang="en-US" sz="2000" dirty="0" smtClean="0"/>
            </a:br>
            <a:r>
              <a:rPr lang="en-US" sz="2000" dirty="0" smtClean="0"/>
              <a:t>not needed</a:t>
            </a:r>
            <a:endParaRPr lang="en-US" sz="2000" dirty="0"/>
          </a:p>
        </p:txBody>
      </p:sp>
      <p:sp>
        <p:nvSpPr>
          <p:cNvPr id="65" name="TextBox 64"/>
          <p:cNvSpPr txBox="1"/>
          <p:nvPr/>
        </p:nvSpPr>
        <p:spPr>
          <a:xfrm>
            <a:off x="5553216" y="2668664"/>
            <a:ext cx="2082621" cy="651460"/>
          </a:xfrm>
          <a:prstGeom prst="rect">
            <a:avLst/>
          </a:prstGeom>
          <a:noFill/>
        </p:spPr>
        <p:txBody>
          <a:bodyPr wrap="none" rtlCol="0">
            <a:spAutoFit/>
          </a:bodyPr>
          <a:lstStyle/>
          <a:p>
            <a:r>
              <a:rPr lang="en-US" sz="2000" dirty="0" smtClean="0"/>
              <a:t>Default Gateway</a:t>
            </a:r>
            <a:br>
              <a:rPr lang="en-US" sz="2000" dirty="0" smtClean="0"/>
            </a:br>
            <a:r>
              <a:rPr lang="en-US" sz="2000" dirty="0" smtClean="0"/>
              <a:t>needed</a:t>
            </a:r>
            <a:endParaRPr lang="en-US" sz="2000" dirty="0"/>
          </a:p>
        </p:txBody>
      </p:sp>
    </p:spTree>
  </p:cSld>
  <p:clrMapOvr>
    <a:masterClrMapping/>
  </p:clrMapOvr>
  <p:transition spd="med">
    <p:wipe dir="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Rectangle 2"/>
          <p:cNvSpPr>
            <a:spLocks noGrp="1" noChangeArrowheads="1"/>
          </p:cNvSpPr>
          <p:nvPr>
            <p:ph type="title"/>
          </p:nvPr>
        </p:nvSpPr>
        <p:spPr/>
        <p:txBody>
          <a:bodyPr/>
          <a:lstStyle/>
          <a:p>
            <a:pPr eaLnBrk="1" hangingPunct="1"/>
            <a:r>
              <a:rPr lang="en-US" sz="1800">
                <a:latin typeface="Arial" charset="0"/>
              </a:rPr>
              <a:t>The Rules</a:t>
            </a:r>
            <a:r>
              <a:rPr lang="en-US">
                <a:latin typeface="Arial" charset="0"/>
              </a:rPr>
              <a:t/>
            </a:r>
            <a:br>
              <a:rPr lang="en-US">
                <a:latin typeface="Arial" charset="0"/>
              </a:rPr>
            </a:br>
            <a:r>
              <a:rPr lang="en-US">
                <a:latin typeface="Arial" charset="0"/>
              </a:rPr>
              <a:t>Establishing the Rules</a:t>
            </a:r>
          </a:p>
        </p:txBody>
      </p:sp>
      <p:sp>
        <p:nvSpPr>
          <p:cNvPr id="2" name="Content Placeholder 1"/>
          <p:cNvSpPr>
            <a:spLocks noGrp="1"/>
          </p:cNvSpPr>
          <p:nvPr>
            <p:ph idx="1"/>
          </p:nvPr>
        </p:nvSpPr>
        <p:spPr/>
        <p:txBody>
          <a:bodyPr/>
          <a:lstStyle/>
          <a:p>
            <a:pPr>
              <a:defRPr/>
            </a:pPr>
            <a:r>
              <a:rPr lang="en-US" sz="2000" dirty="0" smtClean="0"/>
              <a:t>An identified sender and receiver</a:t>
            </a:r>
          </a:p>
          <a:p>
            <a:pPr>
              <a:defRPr/>
            </a:pPr>
            <a:r>
              <a:rPr lang="en-US" sz="2000" dirty="0" smtClean="0"/>
              <a:t>Agreed upon method of communicating (face-to-face, telephone, letter, photograph)</a:t>
            </a:r>
          </a:p>
          <a:p>
            <a:pPr>
              <a:defRPr/>
            </a:pPr>
            <a:r>
              <a:rPr lang="en-US" sz="2000" dirty="0" smtClean="0"/>
              <a:t>Common language and grammar</a:t>
            </a:r>
          </a:p>
          <a:p>
            <a:pPr>
              <a:defRPr/>
            </a:pPr>
            <a:r>
              <a:rPr lang="en-US" sz="2000" dirty="0" smtClean="0"/>
              <a:t>Speed and timing of delivery</a:t>
            </a:r>
          </a:p>
          <a:p>
            <a:pPr>
              <a:defRPr/>
            </a:pPr>
            <a:r>
              <a:rPr lang="en-US" sz="2000" dirty="0" smtClean="0"/>
              <a:t>Confirmation or acknowledgment requirements </a:t>
            </a:r>
          </a:p>
          <a:p>
            <a:pPr>
              <a:defRPr/>
            </a:pPr>
            <a:endParaRPr lang="en-US" dirty="0"/>
          </a:p>
        </p:txBody>
      </p:sp>
    </p:spTree>
  </p:cSld>
  <p:clrMapOvr>
    <a:masterClrMapping/>
  </p:clrMapOvr>
  <p:transition spd="med">
    <p:wipe dir="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2"/>
          <p:cNvSpPr>
            <a:spLocks noGrp="1" noChangeArrowheads="1"/>
          </p:cNvSpPr>
          <p:nvPr>
            <p:ph type="title"/>
          </p:nvPr>
        </p:nvSpPr>
        <p:spPr/>
        <p:txBody>
          <a:bodyPr/>
          <a:lstStyle/>
          <a:p>
            <a:pPr eaLnBrk="1" hangingPunct="1"/>
            <a:r>
              <a:rPr lang="en-US" sz="1800">
                <a:latin typeface="Arial" charset="0"/>
              </a:rPr>
              <a:t>The Rules</a:t>
            </a:r>
            <a:r>
              <a:rPr lang="en-US">
                <a:latin typeface="Arial" charset="0"/>
              </a:rPr>
              <a:t/>
            </a:r>
            <a:br>
              <a:rPr lang="en-US">
                <a:latin typeface="Arial" charset="0"/>
              </a:rPr>
            </a:br>
            <a:r>
              <a:rPr lang="en-US">
                <a:latin typeface="Arial" charset="0"/>
              </a:rPr>
              <a:t>Message Encoding</a:t>
            </a:r>
          </a:p>
        </p:txBody>
      </p:sp>
      <p:pic>
        <p:nvPicPr>
          <p:cNvPr id="3" name="Content Placeholder 2"/>
          <p:cNvPicPr>
            <a:picLocks noGrp="1" noChangeAspect="1"/>
          </p:cNvPicPr>
          <p:nvPr>
            <p:ph idx="1"/>
          </p:nvPr>
        </p:nvPicPr>
        <p:blipFill>
          <a:blip r:embed="rId3"/>
          <a:srcRect l="-1703" r="-1703"/>
          <a:stretch>
            <a:fillRect/>
          </a:stretch>
        </p:blipFill>
        <p:spPr/>
      </p:pic>
    </p:spTree>
  </p:cSld>
  <p:clrMapOvr>
    <a:masterClrMapping/>
  </p:clrMapOvr>
  <p:transition spd="med">
    <p:wipe dir="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2"/>
          <p:cNvSpPr>
            <a:spLocks noGrp="1" noChangeArrowheads="1"/>
          </p:cNvSpPr>
          <p:nvPr>
            <p:ph type="title"/>
          </p:nvPr>
        </p:nvSpPr>
        <p:spPr/>
        <p:txBody>
          <a:bodyPr/>
          <a:lstStyle/>
          <a:p>
            <a:pPr eaLnBrk="1" hangingPunct="1"/>
            <a:r>
              <a:rPr lang="en-US" sz="1800">
                <a:latin typeface="Arial" charset="0"/>
              </a:rPr>
              <a:t>The Rules</a:t>
            </a:r>
            <a:r>
              <a:rPr lang="en-US">
                <a:latin typeface="Arial" charset="0"/>
              </a:rPr>
              <a:t/>
            </a:r>
            <a:br>
              <a:rPr lang="en-US">
                <a:latin typeface="Arial" charset="0"/>
              </a:rPr>
            </a:br>
            <a:r>
              <a:rPr lang="en-US">
                <a:latin typeface="Arial" charset="0"/>
              </a:rPr>
              <a:t>Message Formatting and Encapsulation</a:t>
            </a:r>
          </a:p>
        </p:txBody>
      </p:sp>
      <p:sp>
        <p:nvSpPr>
          <p:cNvPr id="3" name="Content Placeholder 2"/>
          <p:cNvSpPr>
            <a:spLocks noGrp="1"/>
          </p:cNvSpPr>
          <p:nvPr>
            <p:ph idx="1"/>
          </p:nvPr>
        </p:nvSpPr>
        <p:spPr/>
        <p:txBody>
          <a:bodyPr/>
          <a:lstStyle/>
          <a:p>
            <a:pPr marL="0" indent="0">
              <a:buFont typeface="Wingdings" charset="0"/>
              <a:buNone/>
              <a:defRPr/>
            </a:pPr>
            <a:r>
              <a:rPr lang="en-US" sz="2000" dirty="0" smtClean="0"/>
              <a:t>Example: Personal </a:t>
            </a:r>
            <a:r>
              <a:rPr lang="en-US" sz="2000" dirty="0"/>
              <a:t>letter contains the following elements:</a:t>
            </a:r>
          </a:p>
          <a:p>
            <a:pPr>
              <a:defRPr/>
            </a:pPr>
            <a:r>
              <a:rPr lang="en-US" sz="2000" dirty="0" smtClean="0"/>
              <a:t>Identifier </a:t>
            </a:r>
            <a:r>
              <a:rPr lang="en-US" sz="2000" dirty="0"/>
              <a:t>of the </a:t>
            </a:r>
            <a:r>
              <a:rPr lang="en-US" sz="2000" dirty="0" smtClean="0"/>
              <a:t>recipient’s location</a:t>
            </a:r>
          </a:p>
          <a:p>
            <a:pPr>
              <a:defRPr/>
            </a:pPr>
            <a:r>
              <a:rPr lang="en-US" sz="2000" dirty="0" smtClean="0"/>
              <a:t>Identifier of the sender’s location</a:t>
            </a:r>
            <a:endParaRPr lang="en-US" sz="2000" dirty="0"/>
          </a:p>
          <a:p>
            <a:pPr>
              <a:defRPr/>
            </a:pPr>
            <a:r>
              <a:rPr lang="en-US" sz="2000" dirty="0" smtClean="0"/>
              <a:t>Salutation </a:t>
            </a:r>
            <a:r>
              <a:rPr lang="en-US" sz="2000" dirty="0"/>
              <a:t>or </a:t>
            </a:r>
            <a:r>
              <a:rPr lang="en-US" sz="2000" dirty="0" smtClean="0"/>
              <a:t>greeting</a:t>
            </a:r>
          </a:p>
          <a:p>
            <a:pPr>
              <a:defRPr/>
            </a:pPr>
            <a:r>
              <a:rPr lang="en-US" sz="2000" dirty="0" smtClean="0"/>
              <a:t>Recipient identifier</a:t>
            </a:r>
          </a:p>
          <a:p>
            <a:pPr>
              <a:defRPr/>
            </a:pPr>
            <a:r>
              <a:rPr lang="en-US" sz="2000" dirty="0" smtClean="0"/>
              <a:t>The </a:t>
            </a:r>
            <a:r>
              <a:rPr lang="en-US" sz="2000" dirty="0"/>
              <a:t>message content</a:t>
            </a:r>
          </a:p>
          <a:p>
            <a:pPr>
              <a:defRPr/>
            </a:pPr>
            <a:r>
              <a:rPr lang="en-US" sz="2000" dirty="0" smtClean="0"/>
              <a:t>Source identifier</a:t>
            </a:r>
            <a:endParaRPr lang="en-US" sz="2000" dirty="0"/>
          </a:p>
          <a:p>
            <a:pPr>
              <a:defRPr/>
            </a:pPr>
            <a:r>
              <a:rPr lang="en-US" sz="2000" dirty="0" smtClean="0"/>
              <a:t>End of message indicator</a:t>
            </a:r>
            <a:endParaRPr lang="en-US" sz="2000" dirty="0"/>
          </a:p>
        </p:txBody>
      </p:sp>
      <p:pic>
        <p:nvPicPr>
          <p:cNvPr id="17411" name="Picture 1"/>
          <p:cNvPicPr>
            <a:picLocks noChangeAspect="1"/>
          </p:cNvPicPr>
          <p:nvPr/>
        </p:nvPicPr>
        <p:blipFill>
          <a:blip r:embed="rId3" cstate="email">
            <a:extLst>
              <a:ext uri="{28A0092B-C50C-407E-A947-70E740481C1C}">
                <a14:useLocalDpi xmlns:a14="http://schemas.microsoft.com/office/drawing/2010/main" xmlns="" val="0"/>
              </a:ext>
            </a:extLst>
          </a:blip>
          <a:srcRect/>
          <a:stretch>
            <a:fillRect/>
          </a:stretch>
        </p:blipFill>
        <p:spPr bwMode="auto">
          <a:xfrm>
            <a:off x="4541838" y="3517900"/>
            <a:ext cx="4421187" cy="2874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ransition spd="med">
    <p:wipe dir="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2"/>
          <p:cNvSpPr>
            <a:spLocks noGrp="1" noChangeArrowheads="1"/>
          </p:cNvSpPr>
          <p:nvPr>
            <p:ph type="title"/>
          </p:nvPr>
        </p:nvSpPr>
        <p:spPr/>
        <p:txBody>
          <a:bodyPr/>
          <a:lstStyle/>
          <a:p>
            <a:pPr eaLnBrk="1" hangingPunct="1"/>
            <a:r>
              <a:rPr lang="en-US" sz="1800">
                <a:latin typeface="Arial" charset="0"/>
              </a:rPr>
              <a:t>The Rules</a:t>
            </a:r>
            <a:r>
              <a:rPr lang="en-US">
                <a:latin typeface="Arial" charset="0"/>
              </a:rPr>
              <a:t/>
            </a:r>
            <a:br>
              <a:rPr lang="en-US">
                <a:latin typeface="Arial" charset="0"/>
              </a:rPr>
            </a:br>
            <a:r>
              <a:rPr lang="en-US">
                <a:latin typeface="Arial" charset="0"/>
              </a:rPr>
              <a:t>Message Size</a:t>
            </a:r>
          </a:p>
        </p:txBody>
      </p:sp>
      <p:sp>
        <p:nvSpPr>
          <p:cNvPr id="19458" name="Content Placeholder 2"/>
          <p:cNvSpPr>
            <a:spLocks noGrp="1"/>
          </p:cNvSpPr>
          <p:nvPr>
            <p:ph idx="1"/>
          </p:nvPr>
        </p:nvSpPr>
        <p:spPr/>
        <p:txBody>
          <a:bodyPr/>
          <a:lstStyle/>
          <a:p>
            <a:pPr marL="0" indent="0">
              <a:buFont typeface="Wingdings" charset="0"/>
              <a:buNone/>
            </a:pPr>
            <a:r>
              <a:rPr lang="en-US" sz="2000" dirty="0" smtClean="0">
                <a:latin typeface="Arial" charset="0"/>
              </a:rPr>
              <a:t>An overview of the segmenting process:</a:t>
            </a:r>
          </a:p>
          <a:p>
            <a:r>
              <a:rPr lang="en-US" sz="2000" dirty="0" smtClean="0">
                <a:latin typeface="Arial" charset="0"/>
              </a:rPr>
              <a:t>The </a:t>
            </a:r>
            <a:r>
              <a:rPr lang="en-US" sz="2000" dirty="0">
                <a:latin typeface="Arial" charset="0"/>
              </a:rPr>
              <a:t>size restrictions of frames require the source host to break a long message into individual </a:t>
            </a:r>
            <a:r>
              <a:rPr lang="en-US" sz="2000" dirty="0" smtClean="0">
                <a:latin typeface="Arial" charset="0"/>
              </a:rPr>
              <a:t>pieces (or segments) </a:t>
            </a:r>
            <a:r>
              <a:rPr lang="en-US" sz="2000" dirty="0">
                <a:latin typeface="Arial" charset="0"/>
              </a:rPr>
              <a:t>that meet both the minimum and maximum size requirements. </a:t>
            </a:r>
          </a:p>
          <a:p>
            <a:r>
              <a:rPr lang="en-US" sz="2000" dirty="0" smtClean="0">
                <a:latin typeface="Arial" charset="0"/>
              </a:rPr>
              <a:t>Each </a:t>
            </a:r>
            <a:r>
              <a:rPr lang="en-US" sz="2000" dirty="0">
                <a:latin typeface="Arial" charset="0"/>
              </a:rPr>
              <a:t>segment is encapsulated in a separate frame with the address information, and is sent over the network. </a:t>
            </a:r>
          </a:p>
          <a:p>
            <a:r>
              <a:rPr lang="en-US" sz="2000" dirty="0">
                <a:latin typeface="Arial" charset="0"/>
              </a:rPr>
              <a:t>At the receiving host, the messages are de-encapsulated and put back together to be processed and interpreted.</a:t>
            </a:r>
          </a:p>
        </p:txBody>
      </p:sp>
    </p:spTree>
  </p:cSld>
  <p:clrMapOvr>
    <a:masterClrMapping/>
  </p:clrMapOvr>
  <p:transition spd="med">
    <p:wipe dir="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pPr eaLnBrk="1" hangingPunct="1"/>
            <a:r>
              <a:rPr lang="en-US" sz="1800">
                <a:latin typeface="Arial" charset="0"/>
              </a:rPr>
              <a:t>The Rules</a:t>
            </a:r>
            <a:r>
              <a:rPr lang="en-US">
                <a:latin typeface="Arial" charset="0"/>
              </a:rPr>
              <a:t/>
            </a:r>
            <a:br>
              <a:rPr lang="en-US">
                <a:latin typeface="Arial" charset="0"/>
              </a:rPr>
            </a:br>
            <a:r>
              <a:rPr lang="en-US">
                <a:latin typeface="Arial" charset="0"/>
              </a:rPr>
              <a:t>Message Timing</a:t>
            </a:r>
          </a:p>
        </p:txBody>
      </p:sp>
      <p:sp>
        <p:nvSpPr>
          <p:cNvPr id="21506" name="Content Placeholder 2"/>
          <p:cNvSpPr>
            <a:spLocks noGrp="1"/>
          </p:cNvSpPr>
          <p:nvPr>
            <p:ph idx="1"/>
          </p:nvPr>
        </p:nvSpPr>
        <p:spPr/>
        <p:txBody>
          <a:bodyPr/>
          <a:lstStyle/>
          <a:p>
            <a:r>
              <a:rPr lang="en-US" sz="2000" dirty="0">
                <a:latin typeface="Arial" charset="0"/>
              </a:rPr>
              <a:t>Access Method</a:t>
            </a:r>
          </a:p>
          <a:p>
            <a:r>
              <a:rPr lang="en-US" sz="2000" dirty="0">
                <a:latin typeface="Arial" charset="0"/>
              </a:rPr>
              <a:t>Flow Control</a:t>
            </a:r>
          </a:p>
          <a:p>
            <a:r>
              <a:rPr lang="en-US" sz="2000" dirty="0">
                <a:latin typeface="Arial" charset="0"/>
              </a:rPr>
              <a:t>Response Timeout</a:t>
            </a:r>
          </a:p>
        </p:txBody>
      </p:sp>
    </p:spTree>
  </p:cSld>
  <p:clrMapOvr>
    <a:masterClrMapping/>
  </p:clrMapOvr>
  <p:transition spd="med">
    <p:wipe dir="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2005236" y="3748931"/>
            <a:ext cx="3317689" cy="2889600"/>
          </a:xfrm>
          <a:prstGeom prst="rect">
            <a:avLst/>
          </a:prstGeom>
        </p:spPr>
      </p:pic>
      <p:sp>
        <p:nvSpPr>
          <p:cNvPr id="23553" name="Rectangle 2"/>
          <p:cNvSpPr>
            <a:spLocks noGrp="1" noChangeArrowheads="1"/>
          </p:cNvSpPr>
          <p:nvPr>
            <p:ph type="title"/>
          </p:nvPr>
        </p:nvSpPr>
        <p:spPr/>
        <p:txBody>
          <a:bodyPr/>
          <a:lstStyle/>
          <a:p>
            <a:pPr eaLnBrk="1" hangingPunct="1"/>
            <a:r>
              <a:rPr lang="en-US" sz="1800">
                <a:latin typeface="Arial" charset="0"/>
              </a:rPr>
              <a:t>The Rules</a:t>
            </a:r>
            <a:r>
              <a:rPr lang="en-US">
                <a:latin typeface="Arial" charset="0"/>
              </a:rPr>
              <a:t/>
            </a:r>
            <a:br>
              <a:rPr lang="en-US">
                <a:latin typeface="Arial" charset="0"/>
              </a:rPr>
            </a:br>
            <a:r>
              <a:rPr lang="en-US">
                <a:latin typeface="Arial" charset="0"/>
              </a:rPr>
              <a:t>Message Delivery Options</a:t>
            </a:r>
          </a:p>
        </p:txBody>
      </p:sp>
      <p:pic>
        <p:nvPicPr>
          <p:cNvPr id="3" name="Picture 2"/>
          <p:cNvPicPr>
            <a:picLocks noChangeAspect="1"/>
          </p:cNvPicPr>
          <p:nvPr/>
        </p:nvPicPr>
        <p:blipFill>
          <a:blip r:embed="rId4"/>
          <a:stretch>
            <a:fillRect/>
          </a:stretch>
        </p:blipFill>
        <p:spPr>
          <a:xfrm>
            <a:off x="180133" y="1170960"/>
            <a:ext cx="3649461" cy="2950628"/>
          </a:xfrm>
          <a:prstGeom prst="rect">
            <a:avLst/>
          </a:prstGeom>
        </p:spPr>
      </p:pic>
      <p:pic>
        <p:nvPicPr>
          <p:cNvPr id="4" name="Picture 3"/>
          <p:cNvPicPr>
            <a:picLocks noChangeAspect="1"/>
          </p:cNvPicPr>
          <p:nvPr/>
        </p:nvPicPr>
        <p:blipFill>
          <a:blip r:embed="rId5"/>
          <a:stretch>
            <a:fillRect/>
          </a:stretch>
        </p:blipFill>
        <p:spPr>
          <a:xfrm>
            <a:off x="5070184" y="1171535"/>
            <a:ext cx="3459113" cy="2953849"/>
          </a:xfrm>
          <a:prstGeom prst="rect">
            <a:avLst/>
          </a:prstGeom>
        </p:spPr>
      </p:pic>
    </p:spTree>
  </p:cSld>
  <p:clrMapOvr>
    <a:masterClrMapping/>
  </p:clrMapOvr>
  <p:transition spd="med">
    <p:wipe dir="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72057" y="2263775"/>
            <a:ext cx="4485310" cy="1481138"/>
          </a:xfrm>
        </p:spPr>
        <p:txBody>
          <a:bodyPr/>
          <a:lstStyle/>
          <a:p>
            <a:pPr eaLnBrk="1" hangingPunct="1"/>
            <a:r>
              <a:rPr lang="en-US" sz="2000" dirty="0" smtClean="0"/>
              <a:t>  </a:t>
            </a:r>
            <a:r>
              <a:rPr lang="en-US" sz="2000" dirty="0"/>
              <a:t>Network Protocols and Standards</a:t>
            </a:r>
          </a:p>
        </p:txBody>
      </p:sp>
    </p:spTree>
    <p:extLst>
      <p:ext uri="{BB962C8B-B14F-4D97-AF65-F5344CB8AC3E}">
        <p14:creationId xmlns:p14="http://schemas.microsoft.com/office/powerpoint/2010/main" xmlns="" val="2927287294"/>
      </p:ext>
    </p:extLst>
  </p:cSld>
  <p:clrMapOvr>
    <a:masterClrMapping/>
  </p:clrMapOvr>
  <p:transition>
    <p:wipe dir="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p:cNvSpPr>
            <a:spLocks noGrp="1" noChangeArrowheads="1"/>
          </p:cNvSpPr>
          <p:nvPr>
            <p:ph type="title"/>
          </p:nvPr>
        </p:nvSpPr>
        <p:spPr/>
        <p:txBody>
          <a:bodyPr/>
          <a:lstStyle/>
          <a:p>
            <a:pPr eaLnBrk="1" hangingPunct="1"/>
            <a:r>
              <a:rPr lang="en-US" sz="1800">
                <a:latin typeface="Arial" charset="0"/>
              </a:rPr>
              <a:t>Protocols</a:t>
            </a:r>
            <a:br>
              <a:rPr lang="en-US" sz="1800">
                <a:latin typeface="Arial" charset="0"/>
              </a:rPr>
            </a:br>
            <a:r>
              <a:rPr lang="en-US">
                <a:latin typeface="Arial" charset="0"/>
              </a:rPr>
              <a:t>Network Protocols</a:t>
            </a:r>
          </a:p>
        </p:txBody>
      </p:sp>
      <p:sp>
        <p:nvSpPr>
          <p:cNvPr id="27650" name="Content Placeholder 1"/>
          <p:cNvSpPr>
            <a:spLocks noGrp="1"/>
          </p:cNvSpPr>
          <p:nvPr>
            <p:ph idx="1"/>
          </p:nvPr>
        </p:nvSpPr>
        <p:spPr/>
        <p:txBody>
          <a:bodyPr/>
          <a:lstStyle/>
          <a:p>
            <a:r>
              <a:rPr lang="en-US" sz="2000" dirty="0">
                <a:latin typeface="Arial" charset="0"/>
              </a:rPr>
              <a:t>How the message is formatted or structured</a:t>
            </a:r>
          </a:p>
          <a:p>
            <a:r>
              <a:rPr lang="en-US" sz="2000" dirty="0">
                <a:latin typeface="Arial" charset="0"/>
              </a:rPr>
              <a:t>The process by which networking devices share information about pathways with other networks</a:t>
            </a:r>
          </a:p>
          <a:p>
            <a:r>
              <a:rPr lang="en-US" sz="2000" dirty="0">
                <a:latin typeface="Arial" charset="0"/>
              </a:rPr>
              <a:t>How and when error and system messages are passed between devices</a:t>
            </a:r>
          </a:p>
          <a:p>
            <a:r>
              <a:rPr lang="en-US" sz="2000" dirty="0">
                <a:latin typeface="Arial" charset="0"/>
              </a:rPr>
              <a:t>The setup and termination of data transfer sessions</a:t>
            </a:r>
          </a:p>
        </p:txBody>
      </p:sp>
    </p:spTree>
  </p:cSld>
  <p:clrMapOvr>
    <a:masterClrMapping/>
  </p:clrMapOvr>
  <p:transition spd="med">
    <p:wipe dir="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2"/>
          <p:cNvSpPr>
            <a:spLocks noGrp="1" noChangeArrowheads="1"/>
          </p:cNvSpPr>
          <p:nvPr>
            <p:ph type="title"/>
          </p:nvPr>
        </p:nvSpPr>
        <p:spPr/>
        <p:txBody>
          <a:bodyPr/>
          <a:lstStyle/>
          <a:p>
            <a:pPr eaLnBrk="1" hangingPunct="1"/>
            <a:r>
              <a:rPr lang="en-US" sz="1800">
                <a:latin typeface="Arial" charset="0"/>
              </a:rPr>
              <a:t>Protocols</a:t>
            </a:r>
            <a:r>
              <a:rPr lang="en-US">
                <a:latin typeface="Arial" charset="0"/>
              </a:rPr>
              <a:t/>
            </a:r>
            <a:br>
              <a:rPr lang="en-US">
                <a:latin typeface="Arial" charset="0"/>
              </a:rPr>
            </a:br>
            <a:r>
              <a:rPr lang="en-US">
                <a:latin typeface="Arial" charset="0"/>
              </a:rPr>
              <a:t>Interaction of Protocols</a:t>
            </a:r>
          </a:p>
        </p:txBody>
      </p:sp>
      <p:sp>
        <p:nvSpPr>
          <p:cNvPr id="29698" name="Content Placeholder 1"/>
          <p:cNvSpPr>
            <a:spLocks noGrp="1"/>
          </p:cNvSpPr>
          <p:nvPr>
            <p:ph idx="1"/>
          </p:nvPr>
        </p:nvSpPr>
        <p:spPr/>
        <p:txBody>
          <a:bodyPr/>
          <a:lstStyle/>
          <a:p>
            <a:r>
              <a:rPr lang="en-US" sz="2000" dirty="0">
                <a:latin typeface="Arial" charset="0"/>
              </a:rPr>
              <a:t>Application Protocol – Hypertext Transfer Protocol (HTTP)</a:t>
            </a:r>
          </a:p>
          <a:p>
            <a:r>
              <a:rPr lang="en-US" sz="2000" dirty="0">
                <a:latin typeface="Arial" charset="0"/>
              </a:rPr>
              <a:t>Transport Protocol – Transmission Control Protocol (TCP)</a:t>
            </a:r>
          </a:p>
          <a:p>
            <a:r>
              <a:rPr lang="en-US" sz="2000" dirty="0">
                <a:latin typeface="Arial" charset="0"/>
              </a:rPr>
              <a:t>Internet Protocol – Internet Protocol (IP)</a:t>
            </a:r>
          </a:p>
          <a:p>
            <a:r>
              <a:rPr lang="en-US" sz="2000" dirty="0">
                <a:latin typeface="Arial" charset="0"/>
              </a:rPr>
              <a:t>Network Access Protocols – Data </a:t>
            </a:r>
            <a:r>
              <a:rPr lang="en-US" sz="2000" dirty="0" smtClean="0">
                <a:latin typeface="Arial" charset="0"/>
              </a:rPr>
              <a:t>link </a:t>
            </a:r>
            <a:r>
              <a:rPr lang="en-US" sz="2000" dirty="0">
                <a:latin typeface="Arial" charset="0"/>
              </a:rPr>
              <a:t>&amp; </a:t>
            </a:r>
            <a:r>
              <a:rPr lang="en-US" sz="2000" dirty="0" smtClean="0">
                <a:latin typeface="Arial" charset="0"/>
              </a:rPr>
              <a:t>physical </a:t>
            </a:r>
            <a:r>
              <a:rPr lang="en-US" sz="2000" dirty="0">
                <a:latin typeface="Arial" charset="0"/>
              </a:rPr>
              <a:t>layers</a:t>
            </a:r>
          </a:p>
        </p:txBody>
      </p:sp>
    </p:spTree>
  </p:cSld>
  <p:clrMapOvr>
    <a:masterClrMapping/>
  </p:clrMapOvr>
  <p:transition spd="med">
    <p:wipe dir="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pPr eaLnBrk="1" hangingPunct="1"/>
            <a:r>
              <a:rPr lang="en-US" sz="1800" dirty="0">
                <a:latin typeface="Arial" charset="0"/>
              </a:rPr>
              <a:t>Globally Connected</a:t>
            </a:r>
            <a:r>
              <a:rPr lang="en-US" dirty="0">
                <a:latin typeface="Arial" charset="0"/>
              </a:rPr>
              <a:t/>
            </a:r>
            <a:br>
              <a:rPr lang="en-US" dirty="0">
                <a:latin typeface="Arial" charset="0"/>
              </a:rPr>
            </a:br>
            <a:r>
              <a:rPr lang="en-US" dirty="0">
                <a:latin typeface="Arial" charset="0"/>
              </a:rPr>
              <a:t>Networking Today</a:t>
            </a:r>
            <a:endParaRPr lang="en-US" dirty="0">
              <a:solidFill>
                <a:srgbClr val="00B0F0"/>
              </a:solidFill>
              <a:latin typeface="Arial" charset="0"/>
            </a:endParaRPr>
          </a:p>
        </p:txBody>
      </p:sp>
      <p:sp>
        <p:nvSpPr>
          <p:cNvPr id="2" name="Content Placeholder 1"/>
          <p:cNvSpPr>
            <a:spLocks noGrp="1"/>
          </p:cNvSpPr>
          <p:nvPr>
            <p:ph idx="1"/>
          </p:nvPr>
        </p:nvSpPr>
        <p:spPr>
          <a:xfrm>
            <a:off x="213110" y="1232592"/>
            <a:ext cx="4455143" cy="2290254"/>
          </a:xfrm>
        </p:spPr>
        <p:txBody>
          <a:bodyPr/>
          <a:lstStyle/>
          <a:p>
            <a:r>
              <a:rPr lang="en-US" sz="2000" dirty="0" smtClean="0"/>
              <a:t>Network has no boundary and supports the way we:</a:t>
            </a:r>
          </a:p>
          <a:p>
            <a:pPr marL="742950" lvl="1" indent="-285750">
              <a:buFont typeface="Arial" panose="020B0604020202020204" pitchFamily="34" charset="0"/>
              <a:buChar char="•"/>
            </a:pPr>
            <a:r>
              <a:rPr lang="en-US" sz="1600" dirty="0" smtClean="0"/>
              <a:t>Learn</a:t>
            </a:r>
          </a:p>
          <a:p>
            <a:pPr marL="742950" lvl="1" indent="-285750">
              <a:buFont typeface="Arial" panose="020B0604020202020204" pitchFamily="34" charset="0"/>
              <a:buChar char="•"/>
            </a:pPr>
            <a:r>
              <a:rPr lang="en-US" sz="1600" dirty="0" smtClean="0"/>
              <a:t>Communicate</a:t>
            </a:r>
          </a:p>
          <a:p>
            <a:pPr marL="742950" lvl="1" indent="-285750">
              <a:buFont typeface="Arial" panose="020B0604020202020204" pitchFamily="34" charset="0"/>
              <a:buChar char="•"/>
            </a:pPr>
            <a:r>
              <a:rPr lang="en-US" sz="1600" dirty="0" smtClean="0"/>
              <a:t>Work</a:t>
            </a:r>
          </a:p>
          <a:p>
            <a:pPr marL="742950" lvl="1" indent="-285750">
              <a:buFont typeface="Arial" panose="020B0604020202020204" pitchFamily="34" charset="0"/>
              <a:buChar char="•"/>
            </a:pPr>
            <a:r>
              <a:rPr lang="en-US" sz="1600" dirty="0" smtClean="0"/>
              <a:t>Play</a:t>
            </a:r>
            <a:endParaRPr lang="en-US" sz="1600" dirty="0"/>
          </a:p>
          <a:p>
            <a:endParaRPr lang="en-US" dirty="0"/>
          </a:p>
        </p:txBody>
      </p:sp>
      <p:pic>
        <p:nvPicPr>
          <p:cNvPr id="5" name="Picture 2"/>
          <p:cNvPicPr>
            <a:picLocks noChangeAspect="1" noChangeArrowheads="1"/>
          </p:cNvPicPr>
          <p:nvPr/>
        </p:nvPicPr>
        <p:blipFill>
          <a:blip r:embed="rId3" cstate="email">
            <a:extLst>
              <a:ext uri="{28A0092B-C50C-407E-A947-70E740481C1C}">
                <a14:useLocalDpi xmlns:a14="http://schemas.microsoft.com/office/drawing/2010/main" xmlns="" val="0"/>
              </a:ext>
            </a:extLst>
          </a:blip>
          <a:srcRect/>
          <a:stretch>
            <a:fillRect/>
          </a:stretch>
        </p:blipFill>
        <p:spPr bwMode="auto">
          <a:xfrm>
            <a:off x="1096122" y="3735321"/>
            <a:ext cx="3483824" cy="2319972"/>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6" name="Picture 2"/>
          <p:cNvPicPr>
            <a:picLocks noChangeAspect="1" noChangeArrowheads="1"/>
          </p:cNvPicPr>
          <p:nvPr/>
        </p:nvPicPr>
        <p:blipFill>
          <a:blip r:embed="rId4" cstate="email">
            <a:extLst>
              <a:ext uri="{28A0092B-C50C-407E-A947-70E740481C1C}">
                <a14:useLocalDpi xmlns:a14="http://schemas.microsoft.com/office/drawing/2010/main" xmlns="" val="0"/>
              </a:ext>
            </a:extLst>
          </a:blip>
          <a:srcRect/>
          <a:stretch>
            <a:fillRect/>
          </a:stretch>
        </p:blipFill>
        <p:spPr bwMode="auto">
          <a:xfrm>
            <a:off x="5114326" y="3735321"/>
            <a:ext cx="3504424" cy="2343675"/>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7" name="Picture 2"/>
          <p:cNvPicPr>
            <a:picLocks noChangeAspect="1" noChangeArrowheads="1"/>
          </p:cNvPicPr>
          <p:nvPr/>
        </p:nvPicPr>
        <p:blipFill>
          <a:blip r:embed="rId5" cstate="email">
            <a:extLst>
              <a:ext uri="{28A0092B-C50C-407E-A947-70E740481C1C}">
                <a14:useLocalDpi xmlns:a14="http://schemas.microsoft.com/office/drawing/2010/main" xmlns="" val="0"/>
              </a:ext>
            </a:extLst>
          </a:blip>
          <a:srcRect/>
          <a:stretch>
            <a:fillRect/>
          </a:stretch>
        </p:blipFill>
        <p:spPr bwMode="auto">
          <a:xfrm>
            <a:off x="5114326" y="1012686"/>
            <a:ext cx="3504424" cy="251016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xmlns="" val="2189958124"/>
      </p:ext>
    </p:extLst>
  </p:cSld>
  <p:clrMapOvr>
    <a:masterClrMapping/>
  </p:clrMapOvr>
  <p:transition spd="med">
    <p:wipe dir="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2"/>
          <p:cNvSpPr>
            <a:spLocks noGrp="1" noChangeArrowheads="1"/>
          </p:cNvSpPr>
          <p:nvPr>
            <p:ph type="title"/>
          </p:nvPr>
        </p:nvSpPr>
        <p:spPr/>
        <p:txBody>
          <a:bodyPr/>
          <a:lstStyle/>
          <a:p>
            <a:pPr eaLnBrk="1" hangingPunct="1"/>
            <a:r>
              <a:rPr lang="en-US" sz="1800">
                <a:latin typeface="Arial" charset="0"/>
              </a:rPr>
              <a:t>Protocol Suites</a:t>
            </a:r>
            <a:r>
              <a:rPr lang="en-US">
                <a:latin typeface="Arial" charset="0"/>
              </a:rPr>
              <a:t/>
            </a:r>
            <a:br>
              <a:rPr lang="en-US">
                <a:latin typeface="Arial" charset="0"/>
              </a:rPr>
            </a:br>
            <a:r>
              <a:rPr lang="en-US">
                <a:latin typeface="Arial" charset="0"/>
              </a:rPr>
              <a:t>Protocol Suites and Industry Standards</a:t>
            </a:r>
          </a:p>
        </p:txBody>
      </p:sp>
      <p:pic>
        <p:nvPicPr>
          <p:cNvPr id="3" name="Content Placeholder 2"/>
          <p:cNvPicPr>
            <a:picLocks noGrp="1" noChangeAspect="1"/>
          </p:cNvPicPr>
          <p:nvPr>
            <p:ph idx="1"/>
          </p:nvPr>
        </p:nvPicPr>
        <p:blipFill>
          <a:blip r:embed="rId3"/>
          <a:srcRect l="-20230" r="-20230"/>
          <a:stretch>
            <a:fillRect/>
          </a:stretch>
        </p:blipFill>
        <p:spPr/>
      </p:pic>
    </p:spTree>
  </p:cSld>
  <p:clrMapOvr>
    <a:masterClrMapping/>
  </p:clrMapOvr>
  <p:transition spd="med">
    <p:wipe dir="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2"/>
          <p:cNvSpPr>
            <a:spLocks noGrp="1" noChangeArrowheads="1"/>
          </p:cNvSpPr>
          <p:nvPr>
            <p:ph type="title"/>
          </p:nvPr>
        </p:nvSpPr>
        <p:spPr/>
        <p:txBody>
          <a:bodyPr/>
          <a:lstStyle/>
          <a:p>
            <a:pPr eaLnBrk="1" hangingPunct="1"/>
            <a:r>
              <a:rPr lang="en-US" sz="1800">
                <a:latin typeface="Arial" charset="0"/>
              </a:rPr>
              <a:t>Protocol Suites</a:t>
            </a:r>
            <a:br>
              <a:rPr lang="en-US" sz="1800">
                <a:latin typeface="Arial" charset="0"/>
              </a:rPr>
            </a:br>
            <a:r>
              <a:rPr lang="en-US">
                <a:latin typeface="Arial" charset="0"/>
              </a:rPr>
              <a:t>Creation of Internet, Development of TCP/IP</a:t>
            </a:r>
          </a:p>
        </p:txBody>
      </p:sp>
      <p:sp>
        <p:nvSpPr>
          <p:cNvPr id="2" name="Content Placeholder 1"/>
          <p:cNvSpPr>
            <a:spLocks noGrp="1"/>
          </p:cNvSpPr>
          <p:nvPr>
            <p:ph idx="1"/>
          </p:nvPr>
        </p:nvSpPr>
        <p:spPr/>
        <p:txBody>
          <a:bodyPr/>
          <a:lstStyle/>
          <a:p>
            <a:r>
              <a:rPr lang="en-US" sz="2000" dirty="0"/>
              <a:t>The first packet switching network and predecessor to today’s Internet was the Advanced Research Projects Agency Network (ARPANET), which came to life in 1969 by connecting mainframe computers at four locations. </a:t>
            </a:r>
            <a:endParaRPr lang="en-US" sz="2000" dirty="0" smtClean="0"/>
          </a:p>
          <a:p>
            <a:r>
              <a:rPr lang="en-US" sz="2000" dirty="0" smtClean="0"/>
              <a:t>ARPANET </a:t>
            </a:r>
            <a:r>
              <a:rPr lang="en-US" sz="2000" dirty="0"/>
              <a:t>was funded by the U.S. Department of Defense for use by universities and research laboratories. Bolt, </a:t>
            </a:r>
            <a:r>
              <a:rPr lang="en-US" sz="2000" dirty="0" err="1"/>
              <a:t>Beranek</a:t>
            </a:r>
            <a:r>
              <a:rPr lang="en-US" sz="2000" dirty="0"/>
              <a:t> and Newman (BBN) was the contractor that did much of the initial development of the ARPANET, including creating the first router known as an Interface Message Processor (IMP)</a:t>
            </a:r>
            <a:r>
              <a:rPr lang="en-US" sz="2000" dirty="0" smtClean="0"/>
              <a:t>.</a:t>
            </a:r>
            <a:endParaRPr lang="en-US" sz="2000" dirty="0"/>
          </a:p>
          <a:p>
            <a:r>
              <a:rPr lang="en-US" sz="2000" dirty="0"/>
              <a:t>In 1973, Robert Kahn and Vinton Cerf began work on TCP to develop the next generation of the ARPANET. TCP was designed to replace ARPANET’s current Network Control Program (NCP). </a:t>
            </a:r>
            <a:endParaRPr lang="en-US" sz="2000" dirty="0" smtClean="0"/>
          </a:p>
          <a:p>
            <a:r>
              <a:rPr lang="en-US" sz="2000" dirty="0" smtClean="0"/>
              <a:t>In </a:t>
            </a:r>
            <a:r>
              <a:rPr lang="en-US" sz="2000" dirty="0"/>
              <a:t>1978, TCP was divided into two protocols: TCP and IP. Later, other protocols were added to the TCP/IP suite of protocols including Telnet, FTP, DNS, and many others.</a:t>
            </a:r>
          </a:p>
        </p:txBody>
      </p:sp>
    </p:spTree>
  </p:cSld>
  <p:clrMapOvr>
    <a:masterClrMapping/>
  </p:clrMapOvr>
  <p:transition spd="med">
    <p:wipe dir="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2"/>
          <p:cNvSpPr>
            <a:spLocks noGrp="1" noChangeArrowheads="1"/>
          </p:cNvSpPr>
          <p:nvPr>
            <p:ph type="title"/>
          </p:nvPr>
        </p:nvSpPr>
        <p:spPr/>
        <p:txBody>
          <a:bodyPr/>
          <a:lstStyle/>
          <a:p>
            <a:pPr eaLnBrk="1" hangingPunct="1"/>
            <a:r>
              <a:rPr lang="en-US" sz="1800">
                <a:latin typeface="Arial" charset="0"/>
              </a:rPr>
              <a:t>Protocol Suites</a:t>
            </a:r>
            <a:br>
              <a:rPr lang="en-US" sz="1800">
                <a:latin typeface="Arial" charset="0"/>
              </a:rPr>
            </a:br>
            <a:r>
              <a:rPr lang="en-US">
                <a:latin typeface="Arial" charset="0"/>
              </a:rPr>
              <a:t>TCP/IP Protocol Suite and Communication</a:t>
            </a:r>
          </a:p>
        </p:txBody>
      </p:sp>
      <p:pic>
        <p:nvPicPr>
          <p:cNvPr id="35842" name="Content Placeholder 3"/>
          <p:cNvPicPr>
            <a:picLocks noGrp="1" noChangeAspect="1"/>
          </p:cNvPicPr>
          <p:nvPr>
            <p:ph idx="1"/>
          </p:nvPr>
        </p:nvPicPr>
        <p:blipFill>
          <a:blip r:embed="rId3">
            <a:extLst>
              <a:ext uri="{28A0092B-C50C-407E-A947-70E740481C1C}">
                <a14:useLocalDpi xmlns:a14="http://schemas.microsoft.com/office/drawing/2010/main" xmlns="" val="0"/>
              </a:ext>
            </a:extLst>
          </a:blip>
          <a:srcRect l="2773" t="6261" r="6691" b="14967"/>
          <a:stretch>
            <a:fillRect/>
          </a:stretch>
        </p:blipFill>
        <p:spPr>
          <a:xfrm>
            <a:off x="307975" y="1782763"/>
            <a:ext cx="8188325" cy="4006850"/>
          </a:xfrm>
        </p:spPr>
      </p:pic>
    </p:spTree>
  </p:cSld>
  <p:clrMapOvr>
    <a:masterClrMapping/>
  </p:clrMapOvr>
  <p:transition spd="med">
    <p:wipe dir="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2"/>
          <p:cNvSpPr>
            <a:spLocks noGrp="1" noChangeArrowheads="1"/>
          </p:cNvSpPr>
          <p:nvPr>
            <p:ph type="title"/>
          </p:nvPr>
        </p:nvSpPr>
        <p:spPr/>
        <p:txBody>
          <a:bodyPr/>
          <a:lstStyle/>
          <a:p>
            <a:pPr eaLnBrk="1" hangingPunct="1"/>
            <a:r>
              <a:rPr lang="en-US" sz="1800" dirty="0">
                <a:latin typeface="Arial" charset="0"/>
              </a:rPr>
              <a:t>Reference Models</a:t>
            </a:r>
            <a:br>
              <a:rPr lang="en-US" sz="1800" dirty="0">
                <a:latin typeface="Arial" charset="0"/>
              </a:rPr>
            </a:br>
            <a:r>
              <a:rPr lang="en-US" dirty="0" smtClean="0">
                <a:latin typeface="Arial" charset="0"/>
              </a:rPr>
              <a:t>Benefits </a:t>
            </a:r>
            <a:r>
              <a:rPr lang="en-US" dirty="0">
                <a:latin typeface="Arial" charset="0"/>
              </a:rPr>
              <a:t>of Using a Layered Model</a:t>
            </a:r>
          </a:p>
        </p:txBody>
      </p:sp>
      <p:pic>
        <p:nvPicPr>
          <p:cNvPr id="35842" name="Content Placeholder 1"/>
          <p:cNvPicPr>
            <a:picLocks noGrp="1" noChangeAspect="1"/>
          </p:cNvPicPr>
          <p:nvPr>
            <p:ph idx="1"/>
          </p:nvPr>
        </p:nvPicPr>
        <p:blipFill>
          <a:blip r:embed="rId3" cstate="email">
            <a:extLst>
              <a:ext uri="{28A0092B-C50C-407E-A947-70E740481C1C}">
                <a14:useLocalDpi xmlns:a14="http://schemas.microsoft.com/office/drawing/2010/main" xmlns="" val="0"/>
              </a:ext>
            </a:extLst>
          </a:blip>
          <a:srcRect l="-20023" r="-20023"/>
          <a:stretch>
            <a:fillRect/>
          </a:stretch>
        </p:blipFill>
        <p:spPr/>
      </p:pic>
    </p:spTree>
    <p:extLst>
      <p:ext uri="{BB962C8B-B14F-4D97-AF65-F5344CB8AC3E}">
        <p14:creationId xmlns:p14="http://schemas.microsoft.com/office/powerpoint/2010/main" xmlns="" val="243399619"/>
      </p:ext>
    </p:extLst>
  </p:cSld>
  <p:clrMapOvr>
    <a:masterClrMapping/>
  </p:clrMapOvr>
  <p:transition spd="med">
    <p:wipe dir="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Rectangle 2"/>
          <p:cNvSpPr>
            <a:spLocks noGrp="1" noChangeArrowheads="1"/>
          </p:cNvSpPr>
          <p:nvPr>
            <p:ph type="title"/>
          </p:nvPr>
        </p:nvSpPr>
        <p:spPr/>
        <p:txBody>
          <a:bodyPr/>
          <a:lstStyle/>
          <a:p>
            <a:pPr eaLnBrk="1" hangingPunct="1"/>
            <a:r>
              <a:rPr lang="en-US" sz="1800">
                <a:latin typeface="Arial" charset="0"/>
              </a:rPr>
              <a:t>Reference Models</a:t>
            </a:r>
            <a:br>
              <a:rPr lang="en-US" sz="1800">
                <a:latin typeface="Arial" charset="0"/>
              </a:rPr>
            </a:br>
            <a:r>
              <a:rPr lang="en-US">
                <a:latin typeface="Arial" charset="0"/>
              </a:rPr>
              <a:t>The OSI Reference Model</a:t>
            </a:r>
          </a:p>
        </p:txBody>
      </p:sp>
      <p:pic>
        <p:nvPicPr>
          <p:cNvPr id="3" name="Content Placeholder 2"/>
          <p:cNvPicPr>
            <a:picLocks noGrp="1" noChangeAspect="1"/>
          </p:cNvPicPr>
          <p:nvPr>
            <p:ph idx="1"/>
          </p:nvPr>
        </p:nvPicPr>
        <p:blipFill rotWithShape="1">
          <a:blip r:embed="rId3"/>
          <a:srcRect l="1582" r="-83768"/>
          <a:stretch/>
        </p:blipFill>
        <p:spPr>
          <a:xfrm>
            <a:off x="2999214" y="1379538"/>
            <a:ext cx="5947936" cy="5086350"/>
          </a:xfrm>
        </p:spPr>
      </p:pic>
    </p:spTree>
  </p:cSld>
  <p:clrMapOvr>
    <a:masterClrMapping/>
  </p:clrMapOvr>
  <p:transition spd="med">
    <p:wipe dir="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2"/>
          <p:cNvSpPr>
            <a:spLocks noGrp="1" noChangeArrowheads="1"/>
          </p:cNvSpPr>
          <p:nvPr>
            <p:ph type="title"/>
          </p:nvPr>
        </p:nvSpPr>
        <p:spPr/>
        <p:txBody>
          <a:bodyPr/>
          <a:lstStyle/>
          <a:p>
            <a:pPr eaLnBrk="1" hangingPunct="1"/>
            <a:r>
              <a:rPr lang="en-US" sz="1800">
                <a:latin typeface="Arial" charset="0"/>
              </a:rPr>
              <a:t>Reference Models</a:t>
            </a:r>
            <a:br>
              <a:rPr lang="en-US" sz="1800">
                <a:latin typeface="Arial" charset="0"/>
              </a:rPr>
            </a:br>
            <a:r>
              <a:rPr lang="en-US">
                <a:latin typeface="Arial" charset="0"/>
              </a:rPr>
              <a:t>The TCP/IP Reference Model</a:t>
            </a:r>
          </a:p>
        </p:txBody>
      </p:sp>
      <p:pic>
        <p:nvPicPr>
          <p:cNvPr id="3" name="Content Placeholder 2"/>
          <p:cNvPicPr>
            <a:picLocks noGrp="1" noChangeAspect="1"/>
          </p:cNvPicPr>
          <p:nvPr>
            <p:ph idx="1"/>
          </p:nvPr>
        </p:nvPicPr>
        <p:blipFill>
          <a:blip r:embed="rId3"/>
          <a:srcRect l="-9354" r="-9354"/>
          <a:stretch>
            <a:fillRect/>
          </a:stretch>
        </p:blipFill>
        <p:spPr/>
      </p:pic>
    </p:spTree>
  </p:cSld>
  <p:clrMapOvr>
    <a:masterClrMapping/>
  </p:clrMapOvr>
  <p:transition spd="med">
    <p:wipe dir="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2"/>
          <p:cNvSpPr>
            <a:spLocks noGrp="1" noChangeArrowheads="1"/>
          </p:cNvSpPr>
          <p:nvPr>
            <p:ph type="title"/>
          </p:nvPr>
        </p:nvSpPr>
        <p:spPr/>
        <p:txBody>
          <a:bodyPr/>
          <a:lstStyle/>
          <a:p>
            <a:pPr eaLnBrk="1" hangingPunct="1"/>
            <a:r>
              <a:rPr lang="en-US" sz="1800">
                <a:latin typeface="Arial" charset="0"/>
              </a:rPr>
              <a:t>Reference Models</a:t>
            </a:r>
            <a:br>
              <a:rPr lang="en-US" sz="1800">
                <a:latin typeface="Arial" charset="0"/>
              </a:rPr>
            </a:br>
            <a:r>
              <a:rPr lang="en-US">
                <a:latin typeface="Arial" charset="0"/>
              </a:rPr>
              <a:t>Comparing the OSI and TCP/IP Models</a:t>
            </a:r>
          </a:p>
        </p:txBody>
      </p:sp>
      <p:pic>
        <p:nvPicPr>
          <p:cNvPr id="56322" name="Content Placeholder 4"/>
          <p:cNvPicPr>
            <a:picLocks noGrp="1" noChangeAspect="1"/>
          </p:cNvPicPr>
          <p:nvPr>
            <p:ph idx="1"/>
          </p:nvPr>
        </p:nvPicPr>
        <p:blipFill>
          <a:blip r:embed="rId3" cstate="email">
            <a:extLst>
              <a:ext uri="{28A0092B-C50C-407E-A947-70E740481C1C}">
                <a14:useLocalDpi xmlns:a14="http://schemas.microsoft.com/office/drawing/2010/main" xmlns="" val="0"/>
              </a:ext>
            </a:extLst>
          </a:blip>
          <a:srcRect l="-22461" r="-22461"/>
          <a:stretch>
            <a:fillRect/>
          </a:stretch>
        </p:blipFill>
        <p:spPr/>
      </p:pic>
    </p:spTree>
  </p:cSld>
  <p:clrMapOvr>
    <a:masterClrMapping/>
  </p:clrMapOvr>
  <p:transition spd="med">
    <p:wipe dir="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63047" y="2263775"/>
            <a:ext cx="4422264" cy="1481138"/>
          </a:xfrm>
        </p:spPr>
        <p:txBody>
          <a:bodyPr/>
          <a:lstStyle/>
          <a:p>
            <a:pPr eaLnBrk="1" hangingPunct="1"/>
            <a:r>
              <a:rPr lang="en-US" sz="2300" dirty="0"/>
              <a:t>3.3  Moving Data in the Network</a:t>
            </a:r>
          </a:p>
        </p:txBody>
      </p:sp>
    </p:spTree>
    <p:extLst>
      <p:ext uri="{BB962C8B-B14F-4D97-AF65-F5344CB8AC3E}">
        <p14:creationId xmlns:p14="http://schemas.microsoft.com/office/powerpoint/2010/main" xmlns="" val="532993260"/>
      </p:ext>
    </p:extLst>
  </p:cSld>
  <p:clrMapOvr>
    <a:masterClrMapping/>
  </p:clrMapOvr>
  <p:transition>
    <p:wipe dir="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2"/>
          <p:cNvSpPr>
            <a:spLocks noGrp="1" noChangeArrowheads="1"/>
          </p:cNvSpPr>
          <p:nvPr>
            <p:ph type="title"/>
          </p:nvPr>
        </p:nvSpPr>
        <p:spPr/>
        <p:txBody>
          <a:bodyPr/>
          <a:lstStyle/>
          <a:p>
            <a:pPr eaLnBrk="1" hangingPunct="1"/>
            <a:r>
              <a:rPr lang="en-US" sz="1800" dirty="0">
                <a:latin typeface="Arial" charset="0"/>
              </a:rPr>
              <a:t>Data Encapsulation</a:t>
            </a:r>
            <a:r>
              <a:rPr lang="en-US" dirty="0">
                <a:latin typeface="Arial" charset="0"/>
              </a:rPr>
              <a:t/>
            </a:r>
            <a:br>
              <a:rPr lang="en-US" dirty="0">
                <a:latin typeface="Arial" charset="0"/>
              </a:rPr>
            </a:br>
            <a:r>
              <a:rPr lang="en-US" dirty="0">
                <a:latin typeface="Arial" charset="0"/>
              </a:rPr>
              <a:t>Communicating the Messages</a:t>
            </a:r>
          </a:p>
        </p:txBody>
      </p:sp>
      <p:sp>
        <p:nvSpPr>
          <p:cNvPr id="58370" name="Content Placeholder 1"/>
          <p:cNvSpPr>
            <a:spLocks noGrp="1"/>
          </p:cNvSpPr>
          <p:nvPr>
            <p:ph idx="1"/>
          </p:nvPr>
        </p:nvSpPr>
        <p:spPr/>
        <p:txBody>
          <a:bodyPr/>
          <a:lstStyle/>
          <a:p>
            <a:r>
              <a:rPr lang="en-US" dirty="0">
                <a:latin typeface="Arial" charset="0"/>
              </a:rPr>
              <a:t>Segmenting message benefits</a:t>
            </a:r>
          </a:p>
          <a:p>
            <a:pPr lvl="1"/>
            <a:r>
              <a:rPr lang="en-US" dirty="0">
                <a:latin typeface="Arial" charset="0"/>
              </a:rPr>
              <a:t>Different conversations can be interleaved</a:t>
            </a:r>
          </a:p>
          <a:p>
            <a:pPr lvl="1"/>
            <a:r>
              <a:rPr lang="en-US" dirty="0">
                <a:latin typeface="Arial" charset="0"/>
              </a:rPr>
              <a:t>Increased reliability of network </a:t>
            </a:r>
            <a:r>
              <a:rPr lang="en-US" dirty="0" smtClean="0">
                <a:latin typeface="Arial" charset="0"/>
              </a:rPr>
              <a:t>communications</a:t>
            </a:r>
            <a:endParaRPr lang="en-US" dirty="0">
              <a:latin typeface="Arial" charset="0"/>
            </a:endParaRPr>
          </a:p>
          <a:p>
            <a:r>
              <a:rPr lang="en-US" dirty="0">
                <a:latin typeface="Arial" charset="0"/>
              </a:rPr>
              <a:t>Segmenting message disadvantage</a:t>
            </a:r>
          </a:p>
          <a:p>
            <a:pPr lvl="1"/>
            <a:r>
              <a:rPr lang="en-US" dirty="0">
                <a:latin typeface="Arial" charset="0"/>
              </a:rPr>
              <a:t>Increased level of complexity</a:t>
            </a:r>
          </a:p>
        </p:txBody>
      </p:sp>
      <p:pic>
        <p:nvPicPr>
          <p:cNvPr id="3" name="Picture 2"/>
          <p:cNvPicPr>
            <a:picLocks noChangeAspect="1"/>
          </p:cNvPicPr>
          <p:nvPr/>
        </p:nvPicPr>
        <p:blipFill>
          <a:blip r:embed="rId3"/>
          <a:stretch>
            <a:fillRect/>
          </a:stretch>
        </p:blipFill>
        <p:spPr>
          <a:xfrm>
            <a:off x="4647429" y="3257185"/>
            <a:ext cx="4269153" cy="3372071"/>
          </a:xfrm>
          <a:prstGeom prst="rect">
            <a:avLst/>
          </a:prstGeom>
        </p:spPr>
      </p:pic>
    </p:spTree>
  </p:cSld>
  <p:clrMapOvr>
    <a:masterClrMapping/>
  </p:clrMapOvr>
  <p:transition spd="med">
    <p:wipe dir="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2"/>
          <p:cNvSpPr>
            <a:spLocks noGrp="1" noChangeArrowheads="1"/>
          </p:cNvSpPr>
          <p:nvPr>
            <p:ph type="title"/>
          </p:nvPr>
        </p:nvSpPr>
        <p:spPr/>
        <p:txBody>
          <a:bodyPr/>
          <a:lstStyle/>
          <a:p>
            <a:pPr eaLnBrk="1" hangingPunct="1"/>
            <a:r>
              <a:rPr lang="en-US" sz="1800">
                <a:latin typeface="Arial" charset="0"/>
              </a:rPr>
              <a:t>Data Encapsulation</a:t>
            </a:r>
            <a:r>
              <a:rPr lang="en-US">
                <a:latin typeface="Arial" charset="0"/>
              </a:rPr>
              <a:t/>
            </a:r>
            <a:br>
              <a:rPr lang="en-US">
                <a:latin typeface="Arial" charset="0"/>
              </a:rPr>
            </a:br>
            <a:r>
              <a:rPr lang="en-US">
                <a:latin typeface="Arial" charset="0"/>
              </a:rPr>
              <a:t>Protocol Data Units (PDUs)</a:t>
            </a:r>
          </a:p>
        </p:txBody>
      </p:sp>
      <p:sp>
        <p:nvSpPr>
          <p:cNvPr id="60418" name="Content Placeholder 1"/>
          <p:cNvSpPr>
            <a:spLocks noGrp="1"/>
          </p:cNvSpPr>
          <p:nvPr>
            <p:ph idx="1"/>
          </p:nvPr>
        </p:nvSpPr>
        <p:spPr/>
        <p:txBody>
          <a:bodyPr/>
          <a:lstStyle/>
          <a:p>
            <a:r>
              <a:rPr lang="en-US">
                <a:latin typeface="Arial" charset="0"/>
              </a:rPr>
              <a:t>Data</a:t>
            </a:r>
          </a:p>
          <a:p>
            <a:r>
              <a:rPr lang="en-US">
                <a:latin typeface="Arial" charset="0"/>
              </a:rPr>
              <a:t>Segment</a:t>
            </a:r>
          </a:p>
          <a:p>
            <a:r>
              <a:rPr lang="en-US">
                <a:latin typeface="Arial" charset="0"/>
              </a:rPr>
              <a:t>Packet</a:t>
            </a:r>
          </a:p>
          <a:p>
            <a:r>
              <a:rPr lang="en-US">
                <a:latin typeface="Arial" charset="0"/>
              </a:rPr>
              <a:t>Frame</a:t>
            </a:r>
          </a:p>
          <a:p>
            <a:r>
              <a:rPr lang="en-US">
                <a:latin typeface="Arial" charset="0"/>
              </a:rPr>
              <a:t>Bits</a:t>
            </a:r>
          </a:p>
        </p:txBody>
      </p:sp>
      <p:pic>
        <p:nvPicPr>
          <p:cNvPr id="60419" name="Picture 3"/>
          <p:cNvPicPr>
            <a:picLocks noChangeAspect="1"/>
          </p:cNvPicPr>
          <p:nvPr/>
        </p:nvPicPr>
        <p:blipFill>
          <a:blip r:embed="rId3">
            <a:extLst>
              <a:ext uri="{28A0092B-C50C-407E-A947-70E740481C1C}">
                <a14:useLocalDpi xmlns:a14="http://schemas.microsoft.com/office/drawing/2010/main" xmlns="" val="0"/>
              </a:ext>
            </a:extLst>
          </a:blip>
          <a:srcRect/>
          <a:stretch>
            <a:fillRect/>
          </a:stretch>
        </p:blipFill>
        <p:spPr bwMode="auto">
          <a:xfrm>
            <a:off x="1860550" y="1693863"/>
            <a:ext cx="6975475" cy="48291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ransition spd="med">
    <p:wipe dir="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pPr eaLnBrk="1" hangingPunct="1"/>
            <a:r>
              <a:rPr lang="en-US" sz="1800" dirty="0">
                <a:latin typeface="Arial" charset="0"/>
              </a:rPr>
              <a:t>Globally Connected</a:t>
            </a:r>
            <a:r>
              <a:rPr lang="en-US" dirty="0">
                <a:latin typeface="Arial" charset="0"/>
              </a:rPr>
              <a:t/>
            </a:r>
            <a:br>
              <a:rPr lang="en-US" dirty="0">
                <a:latin typeface="Arial" charset="0"/>
              </a:rPr>
            </a:br>
            <a:r>
              <a:rPr lang="en-US" dirty="0" smtClean="0">
                <a:latin typeface="Arial" charset="0"/>
              </a:rPr>
              <a:t>Providing Resources in a Network</a:t>
            </a:r>
            <a:endParaRPr lang="en-US" dirty="0">
              <a:solidFill>
                <a:srgbClr val="00B0F0"/>
              </a:solidFill>
              <a:latin typeface="Arial" charset="0"/>
            </a:endParaRPr>
          </a:p>
        </p:txBody>
      </p:sp>
      <p:sp>
        <p:nvSpPr>
          <p:cNvPr id="2" name="Content Placeholder 1"/>
          <p:cNvSpPr>
            <a:spLocks noGrp="1"/>
          </p:cNvSpPr>
          <p:nvPr>
            <p:ph idx="1"/>
          </p:nvPr>
        </p:nvSpPr>
        <p:spPr>
          <a:xfrm>
            <a:off x="213110" y="1232592"/>
            <a:ext cx="4869029" cy="5093780"/>
          </a:xfrm>
        </p:spPr>
        <p:txBody>
          <a:bodyPr/>
          <a:lstStyle/>
          <a:p>
            <a:r>
              <a:rPr lang="en-US" sz="2000" dirty="0" smtClean="0"/>
              <a:t>Networks of Many Sizes</a:t>
            </a:r>
          </a:p>
          <a:p>
            <a:pPr marL="742950" lvl="1" indent="-285750"/>
            <a:r>
              <a:rPr lang="en-US" sz="1600" dirty="0"/>
              <a:t>Small Home / Office Networks</a:t>
            </a:r>
          </a:p>
          <a:p>
            <a:pPr marL="742950" lvl="1" indent="-285750"/>
            <a:r>
              <a:rPr lang="en-US" sz="1600" dirty="0"/>
              <a:t>Medium to Large Networks</a:t>
            </a:r>
          </a:p>
          <a:p>
            <a:pPr marL="742950" lvl="1" indent="-285750"/>
            <a:r>
              <a:rPr lang="en-US" sz="1600" dirty="0"/>
              <a:t>World Wide </a:t>
            </a:r>
            <a:r>
              <a:rPr lang="en-US" sz="1600" dirty="0" smtClean="0"/>
              <a:t>Network</a:t>
            </a:r>
          </a:p>
          <a:p>
            <a:r>
              <a:rPr lang="en-US" sz="2000" dirty="0" smtClean="0"/>
              <a:t>Clients and Servers</a:t>
            </a:r>
          </a:p>
          <a:p>
            <a:pPr marL="742950" lvl="1" indent="-285750">
              <a:buFont typeface="Arial" panose="020B0604020202020204" pitchFamily="34" charset="0"/>
              <a:buChar char="•"/>
            </a:pPr>
            <a:r>
              <a:rPr lang="en-US" sz="1600" dirty="0" smtClean="0"/>
              <a:t>Clients request and display information</a:t>
            </a:r>
          </a:p>
          <a:p>
            <a:pPr marL="742950" lvl="1" indent="-285750">
              <a:buFont typeface="Arial" panose="020B0604020202020204" pitchFamily="34" charset="0"/>
              <a:buChar char="•"/>
            </a:pPr>
            <a:r>
              <a:rPr lang="en-US" sz="1600" dirty="0" smtClean="0"/>
              <a:t>Servers provide information to other devices on the network</a:t>
            </a:r>
            <a:endParaRPr lang="en-US" sz="1600" dirty="0"/>
          </a:p>
          <a:p>
            <a:r>
              <a:rPr lang="en-US" sz="2000" dirty="0" smtClean="0"/>
              <a:t>Peer-to-Peer</a:t>
            </a:r>
          </a:p>
          <a:p>
            <a:pPr marL="742950" lvl="1" indent="-285750">
              <a:buFont typeface="Arial" panose="020B0604020202020204" pitchFamily="34" charset="0"/>
              <a:buChar char="•"/>
            </a:pPr>
            <a:r>
              <a:rPr lang="en-US" sz="1600" dirty="0" smtClean="0"/>
              <a:t>Computers can be both server and client at the same time.</a:t>
            </a:r>
          </a:p>
          <a:p>
            <a:pPr marL="742950" lvl="1" indent="-285750">
              <a:buFont typeface="Arial" panose="020B0604020202020204" pitchFamily="34" charset="0"/>
              <a:buChar char="•"/>
            </a:pPr>
            <a:r>
              <a:rPr lang="en-US" sz="1600" dirty="0" smtClean="0"/>
              <a:t>What are the advantages?</a:t>
            </a:r>
            <a:endParaRPr lang="en-US" sz="1600" dirty="0"/>
          </a:p>
          <a:p>
            <a:pPr marL="742950" lvl="1" indent="-285750">
              <a:buFont typeface="Arial" panose="020B0604020202020204" pitchFamily="34" charset="0"/>
              <a:buChar char="•"/>
            </a:pPr>
            <a:r>
              <a:rPr lang="en-US" sz="1600" dirty="0" smtClean="0"/>
              <a:t>What are the disadvantages?</a:t>
            </a:r>
          </a:p>
        </p:txBody>
      </p:sp>
      <p:pic>
        <p:nvPicPr>
          <p:cNvPr id="5" name="Picture 2"/>
          <p:cNvPicPr>
            <a:picLocks noChangeAspect="1" noChangeArrowheads="1"/>
          </p:cNvPicPr>
          <p:nvPr/>
        </p:nvPicPr>
        <p:blipFill>
          <a:blip r:embed="rId3" cstate="email">
            <a:extLst>
              <a:ext uri="{28A0092B-C50C-407E-A947-70E740481C1C}">
                <a14:useLocalDpi xmlns:a14="http://schemas.microsoft.com/office/drawing/2010/main" xmlns="" val="0"/>
              </a:ext>
            </a:extLst>
          </a:blip>
          <a:srcRect/>
          <a:stretch>
            <a:fillRect/>
          </a:stretch>
        </p:blipFill>
        <p:spPr bwMode="auto">
          <a:xfrm>
            <a:off x="5082139" y="1939906"/>
            <a:ext cx="3883886" cy="256600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4" name="Picture 3"/>
          <p:cNvPicPr>
            <a:picLocks noChangeAspect="1"/>
          </p:cNvPicPr>
          <p:nvPr/>
        </p:nvPicPr>
        <p:blipFill>
          <a:blip r:embed="rId4"/>
          <a:stretch>
            <a:fillRect/>
          </a:stretch>
        </p:blipFill>
        <p:spPr>
          <a:xfrm>
            <a:off x="3818762" y="4802766"/>
            <a:ext cx="4877755" cy="1622559"/>
          </a:xfrm>
          <a:prstGeom prst="rect">
            <a:avLst/>
          </a:prstGeom>
        </p:spPr>
      </p:pic>
    </p:spTree>
    <p:extLst>
      <p:ext uri="{BB962C8B-B14F-4D97-AF65-F5344CB8AC3E}">
        <p14:creationId xmlns:p14="http://schemas.microsoft.com/office/powerpoint/2010/main" xmlns="" val="2700030874"/>
      </p:ext>
    </p:extLst>
  </p:cSld>
  <p:clrMapOvr>
    <a:masterClrMapping/>
  </p:clrMapOvr>
  <p:transition spd="med">
    <p:wipe dir="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2"/>
          <p:cNvSpPr>
            <a:spLocks noGrp="1" noChangeArrowheads="1"/>
          </p:cNvSpPr>
          <p:nvPr>
            <p:ph type="title"/>
          </p:nvPr>
        </p:nvSpPr>
        <p:spPr/>
        <p:txBody>
          <a:bodyPr/>
          <a:lstStyle/>
          <a:p>
            <a:pPr eaLnBrk="1" hangingPunct="1"/>
            <a:r>
              <a:rPr lang="en-US" sz="1800" dirty="0">
                <a:latin typeface="Arial" charset="0"/>
              </a:rPr>
              <a:t>Data Encapsulation</a:t>
            </a:r>
            <a:r>
              <a:rPr lang="en-US" dirty="0">
                <a:latin typeface="Arial" charset="0"/>
              </a:rPr>
              <a:t/>
            </a:r>
            <a:br>
              <a:rPr lang="en-US" dirty="0">
                <a:latin typeface="Arial" charset="0"/>
              </a:rPr>
            </a:br>
            <a:r>
              <a:rPr lang="en-US" dirty="0" smtClean="0">
                <a:latin typeface="Arial" charset="0"/>
              </a:rPr>
              <a:t>Protocol Encapsulation</a:t>
            </a:r>
            <a:endParaRPr lang="en-US" dirty="0">
              <a:latin typeface="Arial" charset="0"/>
            </a:endParaRPr>
          </a:p>
        </p:txBody>
      </p:sp>
      <p:pic>
        <p:nvPicPr>
          <p:cNvPr id="62466" name="Content Placeholder 3"/>
          <p:cNvPicPr>
            <a:picLocks noGrp="1" noChangeAspect="1"/>
          </p:cNvPicPr>
          <p:nvPr>
            <p:ph idx="1"/>
          </p:nvPr>
        </p:nvPicPr>
        <p:blipFill>
          <a:blip r:embed="rId3">
            <a:extLst>
              <a:ext uri="{28A0092B-C50C-407E-A947-70E740481C1C}">
                <a14:useLocalDpi xmlns:a14="http://schemas.microsoft.com/office/drawing/2010/main" xmlns="" val="0"/>
              </a:ext>
            </a:extLst>
          </a:blip>
          <a:srcRect t="8305" b="15561"/>
          <a:stretch>
            <a:fillRect/>
          </a:stretch>
        </p:blipFill>
        <p:spPr>
          <a:xfrm>
            <a:off x="212725" y="1668463"/>
            <a:ext cx="8734425" cy="4643437"/>
          </a:xfrm>
        </p:spPr>
      </p:pic>
    </p:spTree>
  </p:cSld>
  <p:clrMapOvr>
    <a:masterClrMapping/>
  </p:clrMapOvr>
  <p:transition spd="med">
    <p:wipe dir="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2"/>
          <p:cNvSpPr>
            <a:spLocks noGrp="1" noChangeArrowheads="1"/>
          </p:cNvSpPr>
          <p:nvPr>
            <p:ph type="title"/>
          </p:nvPr>
        </p:nvSpPr>
        <p:spPr/>
        <p:txBody>
          <a:bodyPr/>
          <a:lstStyle/>
          <a:p>
            <a:pPr eaLnBrk="1" hangingPunct="1"/>
            <a:r>
              <a:rPr lang="en-US" sz="1800" dirty="0">
                <a:latin typeface="Arial" charset="0"/>
              </a:rPr>
              <a:t>Data Encapsulation</a:t>
            </a:r>
            <a:r>
              <a:rPr lang="en-US" dirty="0">
                <a:latin typeface="Arial" charset="0"/>
              </a:rPr>
              <a:t/>
            </a:r>
            <a:br>
              <a:rPr lang="en-US" dirty="0">
                <a:latin typeface="Arial" charset="0"/>
              </a:rPr>
            </a:br>
            <a:r>
              <a:rPr lang="en-US" dirty="0" smtClean="0">
                <a:latin typeface="Arial" charset="0"/>
              </a:rPr>
              <a:t>Protocol De-encapsulation</a:t>
            </a:r>
            <a:endParaRPr lang="en-US" dirty="0">
              <a:latin typeface="Arial" charset="0"/>
            </a:endParaRPr>
          </a:p>
        </p:txBody>
      </p:sp>
      <p:pic>
        <p:nvPicPr>
          <p:cNvPr id="64514" name="Content Placeholder 3"/>
          <p:cNvPicPr>
            <a:picLocks noGrp="1" noChangeAspect="1"/>
          </p:cNvPicPr>
          <p:nvPr>
            <p:ph idx="1"/>
          </p:nvPr>
        </p:nvPicPr>
        <p:blipFill>
          <a:blip r:embed="rId3">
            <a:extLst>
              <a:ext uri="{28A0092B-C50C-407E-A947-70E740481C1C}">
                <a14:useLocalDpi xmlns:a14="http://schemas.microsoft.com/office/drawing/2010/main" xmlns="" val="0"/>
              </a:ext>
            </a:extLst>
          </a:blip>
          <a:srcRect t="7790" b="14496"/>
          <a:stretch>
            <a:fillRect/>
          </a:stretch>
        </p:blipFill>
        <p:spPr>
          <a:xfrm>
            <a:off x="212725" y="1744663"/>
            <a:ext cx="8734425" cy="4683125"/>
          </a:xfrm>
        </p:spPr>
      </p:pic>
    </p:spTree>
  </p:cSld>
  <p:clrMapOvr>
    <a:masterClrMapping/>
  </p:clrMapOvr>
  <p:transition spd="med">
    <p:wipe dir="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2"/>
          <p:cNvSpPr>
            <a:spLocks noGrp="1" noChangeArrowheads="1"/>
          </p:cNvSpPr>
          <p:nvPr>
            <p:ph type="title"/>
          </p:nvPr>
        </p:nvSpPr>
        <p:spPr/>
        <p:txBody>
          <a:bodyPr/>
          <a:lstStyle/>
          <a:p>
            <a:pPr eaLnBrk="1" hangingPunct="1"/>
            <a:r>
              <a:rPr lang="en-US" sz="1800">
                <a:latin typeface="Arial" charset="0"/>
              </a:rPr>
              <a:t>Moving Data in the Network</a:t>
            </a:r>
            <a:r>
              <a:rPr lang="en-US">
                <a:latin typeface="Arial" charset="0"/>
              </a:rPr>
              <a:t/>
            </a:r>
            <a:br>
              <a:rPr lang="en-US">
                <a:latin typeface="Arial" charset="0"/>
              </a:rPr>
            </a:br>
            <a:r>
              <a:rPr lang="en-US">
                <a:latin typeface="Arial" charset="0"/>
              </a:rPr>
              <a:t>Accessing Local Resources</a:t>
            </a:r>
          </a:p>
        </p:txBody>
      </p:sp>
      <p:pic>
        <p:nvPicPr>
          <p:cNvPr id="3" name="Content Placeholder 2"/>
          <p:cNvPicPr>
            <a:picLocks noGrp="1" noChangeAspect="1"/>
          </p:cNvPicPr>
          <p:nvPr>
            <p:ph idx="1"/>
          </p:nvPr>
        </p:nvPicPr>
        <p:blipFill>
          <a:blip r:embed="rId3"/>
          <a:srcRect t="-4061" b="-4061"/>
          <a:stretch>
            <a:fillRect/>
          </a:stretch>
        </p:blipFill>
        <p:spPr/>
      </p:pic>
    </p:spTree>
  </p:cSld>
  <p:clrMapOvr>
    <a:masterClrMapping/>
  </p:clrMapOvr>
  <p:transition spd="med">
    <p:wipe dir="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Rectangle 2"/>
          <p:cNvSpPr>
            <a:spLocks noGrp="1" noChangeArrowheads="1"/>
          </p:cNvSpPr>
          <p:nvPr>
            <p:ph type="title"/>
          </p:nvPr>
        </p:nvSpPr>
        <p:spPr/>
        <p:txBody>
          <a:bodyPr/>
          <a:lstStyle/>
          <a:p>
            <a:pPr eaLnBrk="1" hangingPunct="1"/>
            <a:r>
              <a:rPr lang="en-US" sz="1800">
                <a:latin typeface="Arial" charset="0"/>
              </a:rPr>
              <a:t>Accessing Local Resources</a:t>
            </a:r>
            <a:r>
              <a:rPr lang="en-US">
                <a:latin typeface="Arial" charset="0"/>
              </a:rPr>
              <a:t/>
            </a:r>
            <a:br>
              <a:rPr lang="en-US">
                <a:latin typeface="Arial" charset="0"/>
              </a:rPr>
            </a:br>
            <a:r>
              <a:rPr lang="en-US">
                <a:latin typeface="Arial" charset="0"/>
              </a:rPr>
              <a:t>Communicating with Device / Same Network</a:t>
            </a:r>
          </a:p>
        </p:txBody>
      </p:sp>
      <p:pic>
        <p:nvPicPr>
          <p:cNvPr id="70658" name="Picture 99"/>
          <p:cNvPicPr>
            <a:picLocks noChangeAspect="1"/>
          </p:cNvPicPr>
          <p:nvPr/>
        </p:nvPicPr>
        <p:blipFill>
          <a:blip r:embed="rId3">
            <a:extLst>
              <a:ext uri="{28A0092B-C50C-407E-A947-70E740481C1C}">
                <a14:useLocalDpi xmlns:a14="http://schemas.microsoft.com/office/drawing/2010/main" xmlns="" val="0"/>
              </a:ext>
            </a:extLst>
          </a:blip>
          <a:srcRect/>
          <a:stretch>
            <a:fillRect/>
          </a:stretch>
        </p:blipFill>
        <p:spPr bwMode="auto">
          <a:xfrm>
            <a:off x="5956300" y="6273800"/>
            <a:ext cx="2781300" cy="584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14" name="Rectangle 113"/>
          <p:cNvSpPr/>
          <p:nvPr/>
        </p:nvSpPr>
        <p:spPr>
          <a:xfrm>
            <a:off x="5883275" y="5856288"/>
            <a:ext cx="3009900" cy="10017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a:p>
        </p:txBody>
      </p:sp>
      <p:pic>
        <p:nvPicPr>
          <p:cNvPr id="70660" name="Picture 56"/>
          <p:cNvPicPr>
            <a:picLocks noChangeAspect="1"/>
          </p:cNvPicPr>
          <p:nvPr/>
        </p:nvPicPr>
        <p:blipFill>
          <a:blip r:embed="rId4" cstate="email">
            <a:extLst>
              <a:ext uri="{28A0092B-C50C-407E-A947-70E740481C1C}">
                <a14:useLocalDpi xmlns:a14="http://schemas.microsoft.com/office/drawing/2010/main" xmlns="" val="0"/>
              </a:ext>
            </a:extLst>
          </a:blip>
          <a:srcRect/>
          <a:stretch>
            <a:fillRect/>
          </a:stretch>
        </p:blipFill>
        <p:spPr bwMode="auto">
          <a:xfrm>
            <a:off x="1252538" y="1338263"/>
            <a:ext cx="6981825" cy="51355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ransition spd="med">
    <p:wipe dir="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2"/>
          <p:cNvSpPr>
            <a:spLocks noGrp="1" noChangeArrowheads="1"/>
          </p:cNvSpPr>
          <p:nvPr>
            <p:ph type="title"/>
          </p:nvPr>
        </p:nvSpPr>
        <p:spPr/>
        <p:txBody>
          <a:bodyPr/>
          <a:lstStyle/>
          <a:p>
            <a:pPr eaLnBrk="1" hangingPunct="1"/>
            <a:r>
              <a:rPr lang="en-US" sz="1800">
                <a:latin typeface="Arial" charset="0"/>
              </a:rPr>
              <a:t>Accessing Local Resources</a:t>
            </a:r>
            <a:r>
              <a:rPr lang="en-US">
                <a:latin typeface="Arial" charset="0"/>
              </a:rPr>
              <a:t/>
            </a:r>
            <a:br>
              <a:rPr lang="en-US">
                <a:latin typeface="Arial" charset="0"/>
              </a:rPr>
            </a:br>
            <a:r>
              <a:rPr lang="en-US">
                <a:latin typeface="Arial" charset="0"/>
              </a:rPr>
              <a:t>MAC and IP Addresses</a:t>
            </a:r>
          </a:p>
        </p:txBody>
      </p:sp>
      <p:pic>
        <p:nvPicPr>
          <p:cNvPr id="4" name="Picture 33"/>
          <p:cNvPicPr>
            <a:picLocks noChangeArrowheads="1"/>
          </p:cNvPicPr>
          <p:nvPr/>
        </p:nvPicPr>
        <p:blipFill>
          <a:blip r:embed="rId3" cstate="email">
            <a:extLst>
              <a:ext uri="{28A0092B-C50C-407E-A947-70E740481C1C}">
                <a14:useLocalDpi xmlns:a14="http://schemas.microsoft.com/office/drawing/2010/main" xmlns="" val="0"/>
              </a:ext>
            </a:extLst>
          </a:blip>
          <a:srcRect/>
          <a:stretch>
            <a:fillRect/>
          </a:stretch>
        </p:blipFill>
        <p:spPr bwMode="auto">
          <a:xfrm>
            <a:off x="6721475" y="3051175"/>
            <a:ext cx="457200" cy="2682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pic>
        <p:nvPicPr>
          <p:cNvPr id="72707" name="Picture 4"/>
          <p:cNvPicPr>
            <a:picLocks noChangeAspect="1"/>
          </p:cNvPicPr>
          <p:nvPr/>
        </p:nvPicPr>
        <p:blipFill>
          <a:blip r:embed="rId4">
            <a:extLst>
              <a:ext uri="{28A0092B-C50C-407E-A947-70E740481C1C}">
                <a14:useLocalDpi xmlns:a14="http://schemas.microsoft.com/office/drawing/2010/main" xmlns="" val="0"/>
              </a:ext>
            </a:extLst>
          </a:blip>
          <a:srcRect/>
          <a:stretch>
            <a:fillRect/>
          </a:stretch>
        </p:blipFill>
        <p:spPr bwMode="auto">
          <a:xfrm>
            <a:off x="3376613" y="4024313"/>
            <a:ext cx="1016000" cy="1066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2708" name="Picture 5"/>
          <p:cNvPicPr>
            <a:picLocks noChangeAspect="1"/>
          </p:cNvPicPr>
          <p:nvPr/>
        </p:nvPicPr>
        <p:blipFill>
          <a:blip r:embed="rId4">
            <a:extLst>
              <a:ext uri="{28A0092B-C50C-407E-A947-70E740481C1C}">
                <a14:useLocalDpi xmlns:a14="http://schemas.microsoft.com/office/drawing/2010/main" xmlns="" val="0"/>
              </a:ext>
            </a:extLst>
          </a:blip>
          <a:srcRect/>
          <a:stretch>
            <a:fillRect/>
          </a:stretch>
        </p:blipFill>
        <p:spPr bwMode="auto">
          <a:xfrm>
            <a:off x="2055813" y="2786063"/>
            <a:ext cx="1016000" cy="1066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 name="Picture 41"/>
          <p:cNvPicPr>
            <a:picLocks noChangeAspect="1" noChangeArrowheads="1"/>
          </p:cNvPicPr>
          <p:nvPr/>
        </p:nvPicPr>
        <p:blipFill>
          <a:blip r:embed="rId5" cstate="email">
            <a:extLst>
              <a:ext uri="{28A0092B-C50C-407E-A947-70E740481C1C}">
                <a14:useLocalDpi xmlns:a14="http://schemas.microsoft.com/office/drawing/2010/main" xmlns="" val="0"/>
              </a:ext>
            </a:extLst>
          </a:blip>
          <a:srcRect/>
          <a:stretch>
            <a:fillRect/>
          </a:stretch>
        </p:blipFill>
        <p:spPr bwMode="auto">
          <a:xfrm>
            <a:off x="4525963" y="3051175"/>
            <a:ext cx="735012" cy="3143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cxnSp>
        <p:nvCxnSpPr>
          <p:cNvPr id="8" name="Straight Connector 7"/>
          <p:cNvCxnSpPr>
            <a:endCxn id="7" idx="1"/>
          </p:cNvCxnSpPr>
          <p:nvPr/>
        </p:nvCxnSpPr>
        <p:spPr>
          <a:xfrm>
            <a:off x="3071813" y="3208338"/>
            <a:ext cx="145415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V="1">
            <a:off x="4037013" y="3360738"/>
            <a:ext cx="641350" cy="663575"/>
          </a:xfrm>
          <a:prstGeom prst="line">
            <a:avLst/>
          </a:prstGeom>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flipV="1">
            <a:off x="4999038" y="3360738"/>
            <a:ext cx="577850" cy="1173162"/>
          </a:xfrm>
          <a:prstGeom prst="line">
            <a:avLst/>
          </a:prstGeom>
        </p:spPr>
        <p:style>
          <a:lnRef idx="2">
            <a:schemeClr val="accent1"/>
          </a:lnRef>
          <a:fillRef idx="0">
            <a:schemeClr val="accent1"/>
          </a:fillRef>
          <a:effectRef idx="1">
            <a:schemeClr val="accent1"/>
          </a:effectRef>
          <a:fontRef idx="minor">
            <a:schemeClr val="tx1"/>
          </a:fontRef>
        </p:style>
      </p:cxnSp>
      <p:pic>
        <p:nvPicPr>
          <p:cNvPr id="72713" name="Picture 42" descr="File Server_Updated2005"/>
          <p:cNvPicPr>
            <a:picLocks noChangeAspect="1" noChangeArrowheads="1"/>
          </p:cNvPicPr>
          <p:nvPr/>
        </p:nvPicPr>
        <p:blipFill>
          <a:blip r:embed="rId6" cstate="email">
            <a:extLst>
              <a:ext uri="{28A0092B-C50C-407E-A947-70E740481C1C}">
                <a14:useLocalDpi xmlns:a14="http://schemas.microsoft.com/office/drawing/2010/main" xmlns="" val="0"/>
              </a:ext>
            </a:extLst>
          </a:blip>
          <a:srcRect/>
          <a:stretch>
            <a:fillRect/>
          </a:stretch>
        </p:blipFill>
        <p:spPr bwMode="auto">
          <a:xfrm>
            <a:off x="5376863" y="4533900"/>
            <a:ext cx="617537" cy="8207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12" name="Straight Connector 11"/>
          <p:cNvCxnSpPr>
            <a:stCxn id="7" idx="3"/>
          </p:cNvCxnSpPr>
          <p:nvPr/>
        </p:nvCxnSpPr>
        <p:spPr>
          <a:xfrm flipV="1">
            <a:off x="5260975" y="3208338"/>
            <a:ext cx="1389063" cy="0"/>
          </a:xfrm>
          <a:prstGeom prst="line">
            <a:avLst/>
          </a:prstGeom>
        </p:spPr>
        <p:style>
          <a:lnRef idx="2">
            <a:schemeClr val="accent1"/>
          </a:lnRef>
          <a:fillRef idx="0">
            <a:schemeClr val="accent1"/>
          </a:fillRef>
          <a:effectRef idx="1">
            <a:schemeClr val="accent1"/>
          </a:effectRef>
          <a:fontRef idx="minor">
            <a:schemeClr val="tx1"/>
          </a:fontRef>
        </p:style>
      </p:cxnSp>
      <p:sp>
        <p:nvSpPr>
          <p:cNvPr id="72715" name="TextBox 12"/>
          <p:cNvSpPr txBox="1">
            <a:spLocks noChangeArrowheads="1"/>
          </p:cNvSpPr>
          <p:nvPr/>
        </p:nvSpPr>
        <p:spPr bwMode="auto">
          <a:xfrm>
            <a:off x="203200" y="3084513"/>
            <a:ext cx="2084388" cy="739775"/>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US" sz="1400">
                <a:solidFill>
                  <a:srgbClr val="000000"/>
                </a:solidFill>
              </a:rPr>
              <a:t>PC1</a:t>
            </a:r>
          </a:p>
          <a:p>
            <a:r>
              <a:rPr lang="en-US" sz="1400">
                <a:solidFill>
                  <a:srgbClr val="000000"/>
                </a:solidFill>
              </a:rPr>
              <a:t>192.168.1.110</a:t>
            </a:r>
          </a:p>
          <a:p>
            <a:r>
              <a:rPr lang="en-US" sz="1400">
                <a:solidFill>
                  <a:srgbClr val="000000"/>
                </a:solidFill>
              </a:rPr>
              <a:t>AA-AA-AA-AA-AA-AA</a:t>
            </a:r>
          </a:p>
        </p:txBody>
      </p:sp>
      <p:sp>
        <p:nvSpPr>
          <p:cNvPr id="72716" name="TextBox 13"/>
          <p:cNvSpPr txBox="1">
            <a:spLocks noChangeArrowheads="1"/>
          </p:cNvSpPr>
          <p:nvPr/>
        </p:nvSpPr>
        <p:spPr bwMode="auto">
          <a:xfrm>
            <a:off x="1177925" y="4275138"/>
            <a:ext cx="2119313" cy="738187"/>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US" sz="1400">
                <a:solidFill>
                  <a:srgbClr val="000000"/>
                </a:solidFill>
              </a:rPr>
              <a:t>PC2</a:t>
            </a:r>
          </a:p>
          <a:p>
            <a:r>
              <a:rPr lang="en-US" sz="1400">
                <a:solidFill>
                  <a:srgbClr val="000000"/>
                </a:solidFill>
              </a:rPr>
              <a:t>192.168.1.111</a:t>
            </a:r>
          </a:p>
          <a:p>
            <a:r>
              <a:rPr lang="en-US" sz="1400">
                <a:solidFill>
                  <a:srgbClr val="000000"/>
                </a:solidFill>
              </a:rPr>
              <a:t>BB-BB-BB-BB-BB-BB</a:t>
            </a:r>
          </a:p>
        </p:txBody>
      </p:sp>
      <p:sp>
        <p:nvSpPr>
          <p:cNvPr id="72717" name="TextBox 14"/>
          <p:cNvSpPr txBox="1">
            <a:spLocks noChangeArrowheads="1"/>
          </p:cNvSpPr>
          <p:nvPr/>
        </p:nvSpPr>
        <p:spPr bwMode="auto">
          <a:xfrm>
            <a:off x="5210175" y="5426075"/>
            <a:ext cx="2182813" cy="739775"/>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US" sz="1400">
                <a:solidFill>
                  <a:srgbClr val="000000"/>
                </a:solidFill>
              </a:rPr>
              <a:t>FTP Server</a:t>
            </a:r>
          </a:p>
          <a:p>
            <a:r>
              <a:rPr lang="en-US" sz="1400">
                <a:solidFill>
                  <a:srgbClr val="000000"/>
                </a:solidFill>
              </a:rPr>
              <a:t>192.168.1.9</a:t>
            </a:r>
          </a:p>
          <a:p>
            <a:r>
              <a:rPr lang="en-US" sz="1400">
                <a:solidFill>
                  <a:srgbClr val="000000"/>
                </a:solidFill>
              </a:rPr>
              <a:t>CC-CC-CC-CC-CC-CC</a:t>
            </a:r>
          </a:p>
        </p:txBody>
      </p:sp>
      <p:sp>
        <p:nvSpPr>
          <p:cNvPr id="72718" name="TextBox 15"/>
          <p:cNvSpPr txBox="1">
            <a:spLocks noChangeArrowheads="1"/>
          </p:cNvSpPr>
          <p:nvPr/>
        </p:nvSpPr>
        <p:spPr bwMode="auto">
          <a:xfrm>
            <a:off x="6218238" y="2114550"/>
            <a:ext cx="2119312" cy="738188"/>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US" sz="1400">
                <a:solidFill>
                  <a:srgbClr val="000000"/>
                </a:solidFill>
              </a:rPr>
              <a:t>R1</a:t>
            </a:r>
          </a:p>
          <a:p>
            <a:r>
              <a:rPr lang="en-US" sz="1400">
                <a:solidFill>
                  <a:srgbClr val="000000"/>
                </a:solidFill>
              </a:rPr>
              <a:t>192.168.1.1</a:t>
            </a:r>
          </a:p>
          <a:p>
            <a:r>
              <a:rPr lang="en-US" sz="1400">
                <a:solidFill>
                  <a:srgbClr val="000000"/>
                </a:solidFill>
              </a:rPr>
              <a:t>11-11-11-11-11-11</a:t>
            </a:r>
          </a:p>
        </p:txBody>
      </p:sp>
      <p:grpSp>
        <p:nvGrpSpPr>
          <p:cNvPr id="2" name="Group 16"/>
          <p:cNvGrpSpPr>
            <a:grpSpLocks/>
          </p:cNvGrpSpPr>
          <p:nvPr/>
        </p:nvGrpSpPr>
        <p:grpSpPr bwMode="auto">
          <a:xfrm>
            <a:off x="2851150" y="2490788"/>
            <a:ext cx="1222375" cy="1122362"/>
            <a:chOff x="2845469" y="1283663"/>
            <a:chExt cx="1222475" cy="1122322"/>
          </a:xfrm>
        </p:grpSpPr>
        <p:pic>
          <p:nvPicPr>
            <p:cNvPr id="72722" name="Picture 2" descr="C:\Users\socoker\AppData\Local\Microsoft\Windows\Temporary Internet Files\Content.IE5\Y3AZB7XE\MC900441455[1].png"/>
            <p:cNvPicPr>
              <a:picLocks noChangeAspect="1" noChangeArrowheads="1"/>
            </p:cNvPicPr>
            <p:nvPr/>
          </p:nvPicPr>
          <p:blipFill>
            <a:blip r:embed="rId7" cstate="email">
              <a:extLst>
                <a:ext uri="{28A0092B-C50C-407E-A947-70E740481C1C}">
                  <a14:useLocalDpi xmlns:a14="http://schemas.microsoft.com/office/drawing/2010/main" xmlns="" val="0"/>
                </a:ext>
              </a:extLst>
            </a:blip>
            <a:srcRect/>
            <a:stretch>
              <a:fillRect/>
            </a:stretch>
          </p:blipFill>
          <p:spPr bwMode="auto">
            <a:xfrm>
              <a:off x="2845469" y="1283663"/>
              <a:ext cx="1122322" cy="112232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2723" name="TextBox 18"/>
            <p:cNvSpPr txBox="1">
              <a:spLocks noChangeArrowheads="1"/>
            </p:cNvSpPr>
            <p:nvPr/>
          </p:nvSpPr>
          <p:spPr bwMode="auto">
            <a:xfrm>
              <a:off x="3128145" y="1437298"/>
              <a:ext cx="939799" cy="5232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US" sz="1400" b="1"/>
                <a:t>ARP </a:t>
              </a:r>
            </a:p>
            <a:p>
              <a:r>
                <a:rPr lang="en-US" sz="1400" b="1"/>
                <a:t>Request</a:t>
              </a:r>
            </a:p>
          </p:txBody>
        </p:sp>
      </p:grpSp>
      <p:sp>
        <p:nvSpPr>
          <p:cNvPr id="72720" name="TextBox 19"/>
          <p:cNvSpPr txBox="1">
            <a:spLocks noChangeArrowheads="1"/>
          </p:cNvSpPr>
          <p:nvPr/>
        </p:nvSpPr>
        <p:spPr bwMode="auto">
          <a:xfrm>
            <a:off x="4665663" y="3084513"/>
            <a:ext cx="371475" cy="2778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US" sz="1200" b="1"/>
              <a:t>S1</a:t>
            </a:r>
          </a:p>
        </p:txBody>
      </p:sp>
      <p:sp>
        <p:nvSpPr>
          <p:cNvPr id="72721" name="TextBox 20"/>
          <p:cNvSpPr txBox="1">
            <a:spLocks noChangeArrowheads="1"/>
          </p:cNvSpPr>
          <p:nvPr/>
        </p:nvSpPr>
        <p:spPr bwMode="auto">
          <a:xfrm>
            <a:off x="6724650" y="3084513"/>
            <a:ext cx="379413" cy="2762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US" sz="1200" b="1"/>
              <a:t>R1</a:t>
            </a:r>
          </a:p>
        </p:txBody>
      </p:sp>
    </p:spTree>
  </p:cSld>
  <p:clrMapOvr>
    <a:masterClrMapping/>
  </p:clrMapOvr>
  <p:transition spd="med">
    <p:wipe dir="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Rectangle 2"/>
          <p:cNvSpPr>
            <a:spLocks noGrp="1" noChangeArrowheads="1"/>
          </p:cNvSpPr>
          <p:nvPr>
            <p:ph type="title"/>
          </p:nvPr>
        </p:nvSpPr>
        <p:spPr/>
        <p:txBody>
          <a:bodyPr/>
          <a:lstStyle/>
          <a:p>
            <a:pPr eaLnBrk="1" hangingPunct="1"/>
            <a:r>
              <a:rPr lang="en-US" sz="1800">
                <a:latin typeface="Arial" charset="0"/>
              </a:rPr>
              <a:t>Accessing Remote Resources</a:t>
            </a:r>
            <a:r>
              <a:rPr lang="en-US">
                <a:latin typeface="Arial" charset="0"/>
              </a:rPr>
              <a:t/>
            </a:r>
            <a:br>
              <a:rPr lang="en-US">
                <a:latin typeface="Arial" charset="0"/>
              </a:rPr>
            </a:br>
            <a:r>
              <a:rPr lang="en-US">
                <a:latin typeface="Arial" charset="0"/>
              </a:rPr>
              <a:t>Default Gateway</a:t>
            </a:r>
          </a:p>
        </p:txBody>
      </p:sp>
      <p:pic>
        <p:nvPicPr>
          <p:cNvPr id="2" name="Picture 1"/>
          <p:cNvPicPr>
            <a:picLocks noChangeAspect="1"/>
          </p:cNvPicPr>
          <p:nvPr/>
        </p:nvPicPr>
        <p:blipFill>
          <a:blip r:embed="rId3"/>
          <a:stretch>
            <a:fillRect/>
          </a:stretch>
        </p:blipFill>
        <p:spPr>
          <a:xfrm>
            <a:off x="1341018" y="1474916"/>
            <a:ext cx="6494766" cy="5302017"/>
          </a:xfrm>
          <a:prstGeom prst="rect">
            <a:avLst/>
          </a:prstGeom>
        </p:spPr>
      </p:pic>
    </p:spTree>
  </p:cSld>
  <p:clrMapOvr>
    <a:masterClrMapping/>
  </p:clrMapOvr>
  <p:transition spd="med">
    <p:wipe dir="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Rectangle 2"/>
          <p:cNvSpPr>
            <a:spLocks noGrp="1" noChangeArrowheads="1"/>
          </p:cNvSpPr>
          <p:nvPr>
            <p:ph type="title"/>
          </p:nvPr>
        </p:nvSpPr>
        <p:spPr/>
        <p:txBody>
          <a:bodyPr/>
          <a:lstStyle/>
          <a:p>
            <a:pPr eaLnBrk="1" hangingPunct="1"/>
            <a:r>
              <a:rPr lang="en-US" sz="1800">
                <a:latin typeface="Arial" charset="0"/>
              </a:rPr>
              <a:t>Accessing Remote Resources</a:t>
            </a:r>
            <a:r>
              <a:rPr lang="en-US">
                <a:latin typeface="Arial" charset="0"/>
              </a:rPr>
              <a:t/>
            </a:r>
            <a:br>
              <a:rPr lang="en-US">
                <a:latin typeface="Arial" charset="0"/>
              </a:rPr>
            </a:br>
            <a:r>
              <a:rPr lang="en-US">
                <a:latin typeface="Arial" charset="0"/>
              </a:rPr>
              <a:t>Communicating Device / Remote Network</a:t>
            </a:r>
          </a:p>
        </p:txBody>
      </p:sp>
      <p:pic>
        <p:nvPicPr>
          <p:cNvPr id="76802" name="Picture 54"/>
          <p:cNvPicPr>
            <a:picLocks noChangeAspect="1"/>
          </p:cNvPicPr>
          <p:nvPr/>
        </p:nvPicPr>
        <p:blipFill>
          <a:blip r:embed="rId3" cstate="email">
            <a:extLst>
              <a:ext uri="{28A0092B-C50C-407E-A947-70E740481C1C}">
                <a14:useLocalDpi xmlns:a14="http://schemas.microsoft.com/office/drawing/2010/main" xmlns="" val="0"/>
              </a:ext>
            </a:extLst>
          </a:blip>
          <a:srcRect/>
          <a:stretch>
            <a:fillRect/>
          </a:stretch>
        </p:blipFill>
        <p:spPr bwMode="auto">
          <a:xfrm>
            <a:off x="614363" y="1266825"/>
            <a:ext cx="7869237" cy="50228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ransition spd="med">
    <p:wipe dir="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2"/>
          <p:cNvSpPr>
            <a:spLocks noGrp="1" noChangeArrowheads="1"/>
          </p:cNvSpPr>
          <p:nvPr>
            <p:ph type="title"/>
          </p:nvPr>
        </p:nvSpPr>
        <p:spPr>
          <a:xfrm>
            <a:off x="425884" y="394392"/>
            <a:ext cx="8772157" cy="838200"/>
          </a:xfrm>
        </p:spPr>
        <p:txBody>
          <a:bodyPr/>
          <a:lstStyle/>
          <a:p>
            <a:pPr eaLnBrk="1" hangingPunct="1"/>
            <a:r>
              <a:rPr lang="en-US" dirty="0">
                <a:latin typeface="Arial" charset="0"/>
              </a:rPr>
              <a:t/>
            </a:r>
            <a:br>
              <a:rPr lang="en-US" dirty="0">
                <a:latin typeface="Arial" charset="0"/>
              </a:rPr>
            </a:br>
            <a:r>
              <a:rPr lang="en-US" dirty="0" smtClean="0">
                <a:latin typeface="Arial" charset="0"/>
              </a:rPr>
              <a:t>Introduction to ARP</a:t>
            </a:r>
            <a:endParaRPr lang="en-US" dirty="0">
              <a:latin typeface="Arial" charset="0"/>
            </a:endParaRPr>
          </a:p>
        </p:txBody>
      </p:sp>
      <p:pic>
        <p:nvPicPr>
          <p:cNvPr id="12290" name="Picture 2"/>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728468" y="1346884"/>
            <a:ext cx="7334878" cy="5103792"/>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 xmlns:p14="http://schemas.microsoft.com/office/powerpoint/2010/main" val="4101627238"/>
      </p:ext>
    </p:extLst>
  </p:cSld>
  <p:clrMapOvr>
    <a:masterClrMapping/>
  </p:clrMapOvr>
  <p:transition spd="med">
    <p:wipe dir="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2"/>
          <p:cNvSpPr>
            <a:spLocks noGrp="1" noChangeArrowheads="1"/>
          </p:cNvSpPr>
          <p:nvPr>
            <p:ph type="title"/>
          </p:nvPr>
        </p:nvSpPr>
        <p:spPr>
          <a:xfrm>
            <a:off x="412236" y="367096"/>
            <a:ext cx="8772157" cy="838200"/>
          </a:xfrm>
        </p:spPr>
        <p:txBody>
          <a:bodyPr/>
          <a:lstStyle/>
          <a:p>
            <a:pPr eaLnBrk="1" hangingPunct="1"/>
            <a:r>
              <a:rPr lang="en-US" sz="1800" dirty="0" smtClean="0">
                <a:latin typeface="Arial" charset="0"/>
              </a:rPr>
              <a:t>ARP</a:t>
            </a:r>
            <a:r>
              <a:rPr lang="en-US" dirty="0">
                <a:latin typeface="Arial" charset="0"/>
              </a:rPr>
              <a:t/>
            </a:r>
            <a:br>
              <a:rPr lang="en-US" dirty="0">
                <a:latin typeface="Arial" charset="0"/>
              </a:rPr>
            </a:br>
            <a:r>
              <a:rPr lang="en-US" dirty="0" err="1" smtClean="0">
                <a:latin typeface="Arial" charset="0"/>
              </a:rPr>
              <a:t>ARP</a:t>
            </a:r>
            <a:r>
              <a:rPr lang="en-US" dirty="0" smtClean="0">
                <a:latin typeface="Arial" charset="0"/>
              </a:rPr>
              <a:t> Functions/Operation</a:t>
            </a:r>
            <a:endParaRPr lang="en-US" dirty="0">
              <a:latin typeface="Arial" charset="0"/>
            </a:endParaRPr>
          </a:p>
        </p:txBody>
      </p:sp>
      <p:sp>
        <p:nvSpPr>
          <p:cNvPr id="2" name="TextBox 1"/>
          <p:cNvSpPr txBox="1"/>
          <p:nvPr/>
        </p:nvSpPr>
        <p:spPr>
          <a:xfrm>
            <a:off x="373040" y="1418432"/>
            <a:ext cx="8403771" cy="4862870"/>
          </a:xfrm>
          <a:prstGeom prst="rect">
            <a:avLst/>
          </a:prstGeom>
          <a:noFill/>
        </p:spPr>
        <p:txBody>
          <a:bodyPr wrap="square" rtlCol="0">
            <a:spAutoFit/>
          </a:bodyPr>
          <a:lstStyle/>
          <a:p>
            <a:pPr algn="l"/>
            <a:r>
              <a:rPr lang="en-US" sz="2000" b="1" dirty="0"/>
              <a:t>ARP Table </a:t>
            </a:r>
          </a:p>
          <a:p>
            <a:pPr marL="236538" indent="-236538" algn="l" defTabSz="814388">
              <a:lnSpc>
                <a:spcPct val="95000"/>
              </a:lnSpc>
              <a:spcBef>
                <a:spcPct val="50000"/>
              </a:spcBef>
              <a:buClr>
                <a:srgbClr val="708CA1"/>
              </a:buClr>
              <a:buFont typeface="Wingdings" charset="0"/>
              <a:buChar char="§"/>
            </a:pPr>
            <a:r>
              <a:rPr lang="en-US" sz="2000" dirty="0" smtClean="0">
                <a:latin typeface="+mn-lt"/>
              </a:rPr>
              <a:t>Used </a:t>
            </a:r>
            <a:r>
              <a:rPr lang="en-US" sz="2000" dirty="0">
                <a:latin typeface="+mn-lt"/>
              </a:rPr>
              <a:t>to find the data link layer address that is mapped to the destination IPv4 </a:t>
            </a:r>
            <a:r>
              <a:rPr lang="en-US" sz="2000" dirty="0" smtClean="0">
                <a:latin typeface="+mn-lt"/>
              </a:rPr>
              <a:t>address.</a:t>
            </a:r>
            <a:endParaRPr lang="en-US" sz="2000" dirty="0">
              <a:latin typeface="+mn-lt"/>
            </a:endParaRPr>
          </a:p>
          <a:p>
            <a:pPr marL="236538" indent="-236538" algn="l" defTabSz="814388">
              <a:lnSpc>
                <a:spcPct val="95000"/>
              </a:lnSpc>
              <a:spcBef>
                <a:spcPct val="50000"/>
              </a:spcBef>
              <a:buClr>
                <a:srgbClr val="708CA1"/>
              </a:buClr>
              <a:buFont typeface="Wingdings" charset="0"/>
              <a:buChar char="§"/>
            </a:pPr>
            <a:r>
              <a:rPr lang="en-US" sz="2000" dirty="0">
                <a:latin typeface="+mn-lt"/>
              </a:rPr>
              <a:t>As a node receives frames from the media, it records the source IP and MAC address as a mapping in the ARP </a:t>
            </a:r>
            <a:r>
              <a:rPr lang="en-US" sz="2000" dirty="0" smtClean="0">
                <a:latin typeface="+mn-lt"/>
              </a:rPr>
              <a:t>table.</a:t>
            </a:r>
            <a:endParaRPr lang="en-US" sz="2000" dirty="0">
              <a:latin typeface="+mn-lt"/>
            </a:endParaRPr>
          </a:p>
          <a:p>
            <a:pPr algn="l"/>
            <a:endParaRPr lang="en-US" sz="2000" dirty="0" smtClean="0"/>
          </a:p>
          <a:p>
            <a:pPr algn="l"/>
            <a:r>
              <a:rPr lang="en-US" sz="2000" b="1" dirty="0"/>
              <a:t>ARP Request</a:t>
            </a:r>
          </a:p>
          <a:p>
            <a:pPr marL="236538" indent="-236538" algn="l" defTabSz="814388">
              <a:lnSpc>
                <a:spcPct val="95000"/>
              </a:lnSpc>
              <a:spcBef>
                <a:spcPct val="50000"/>
              </a:spcBef>
              <a:buClr>
                <a:srgbClr val="708CA1"/>
              </a:buClr>
              <a:buFont typeface="Wingdings" charset="0"/>
              <a:buChar char="§"/>
            </a:pPr>
            <a:r>
              <a:rPr lang="en-US" sz="2000" dirty="0" smtClean="0">
                <a:latin typeface="+mn-lt"/>
              </a:rPr>
              <a:t>Layer </a:t>
            </a:r>
            <a:r>
              <a:rPr lang="en-US" sz="2000" dirty="0">
                <a:latin typeface="+mn-lt"/>
              </a:rPr>
              <a:t>2 broadcast to all devices on the Ethernet </a:t>
            </a:r>
            <a:r>
              <a:rPr lang="en-US" sz="2000" dirty="0" smtClean="0">
                <a:latin typeface="+mn-lt"/>
              </a:rPr>
              <a:t>LAN.</a:t>
            </a:r>
            <a:endParaRPr lang="en-US" sz="2000" dirty="0">
              <a:latin typeface="+mn-lt"/>
            </a:endParaRPr>
          </a:p>
          <a:p>
            <a:pPr marL="236538" indent="-236538" algn="l" defTabSz="814388">
              <a:lnSpc>
                <a:spcPct val="95000"/>
              </a:lnSpc>
              <a:spcBef>
                <a:spcPct val="50000"/>
              </a:spcBef>
              <a:buClr>
                <a:srgbClr val="708CA1"/>
              </a:buClr>
              <a:buFont typeface="Wingdings" charset="0"/>
              <a:buChar char="§"/>
            </a:pPr>
            <a:r>
              <a:rPr lang="en-US" sz="2000" dirty="0">
                <a:latin typeface="+mn-lt"/>
              </a:rPr>
              <a:t>The node that matches the IP address in the broadcast will </a:t>
            </a:r>
            <a:r>
              <a:rPr lang="en-US" sz="2000" dirty="0" smtClean="0">
                <a:latin typeface="+mn-lt"/>
              </a:rPr>
              <a:t>reply.</a:t>
            </a:r>
          </a:p>
          <a:p>
            <a:pPr marL="236538" indent="-236538" algn="l" defTabSz="814388">
              <a:lnSpc>
                <a:spcPct val="95000"/>
              </a:lnSpc>
              <a:spcBef>
                <a:spcPct val="50000"/>
              </a:spcBef>
              <a:buClr>
                <a:srgbClr val="708CA1"/>
              </a:buClr>
              <a:buFont typeface="Wingdings" charset="0"/>
              <a:buChar char="§"/>
            </a:pPr>
            <a:r>
              <a:rPr lang="en-US" sz="2000" dirty="0"/>
              <a:t>If no device responds to the ARP request, the packet is dropped because a frame cannot be </a:t>
            </a:r>
            <a:r>
              <a:rPr lang="en-US" sz="2000" dirty="0" smtClean="0"/>
              <a:t>created.</a:t>
            </a:r>
            <a:endParaRPr lang="en-US" sz="2000" dirty="0">
              <a:latin typeface="+mn-lt"/>
            </a:endParaRPr>
          </a:p>
          <a:p>
            <a:pPr algn="l"/>
            <a:endParaRPr lang="en-US" sz="2000" dirty="0" smtClean="0"/>
          </a:p>
          <a:p>
            <a:pPr algn="l"/>
            <a:r>
              <a:rPr lang="en-US" sz="2000" b="1" dirty="0"/>
              <a:t>Note</a:t>
            </a:r>
            <a:r>
              <a:rPr lang="en-US" sz="2000" dirty="0"/>
              <a:t>: Static map entries can be entered in an ARP table, but this is rarely done.</a:t>
            </a:r>
          </a:p>
        </p:txBody>
      </p:sp>
    </p:spTree>
    <p:extLst>
      <p:ext uri="{BB962C8B-B14F-4D97-AF65-F5344CB8AC3E}">
        <p14:creationId xmlns="" xmlns:p14="http://schemas.microsoft.com/office/powerpoint/2010/main" val="3560924210"/>
      </p:ext>
    </p:extLst>
  </p:cSld>
  <p:clrMapOvr>
    <a:masterClrMapping/>
  </p:clrMapOvr>
  <p:transition spd="med">
    <p:wipe dir="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2"/>
          <p:cNvSpPr>
            <a:spLocks noGrp="1" noChangeArrowheads="1"/>
          </p:cNvSpPr>
          <p:nvPr>
            <p:ph type="title"/>
          </p:nvPr>
        </p:nvSpPr>
        <p:spPr>
          <a:xfrm>
            <a:off x="439532" y="380744"/>
            <a:ext cx="8772157" cy="838200"/>
          </a:xfrm>
        </p:spPr>
        <p:txBody>
          <a:bodyPr/>
          <a:lstStyle/>
          <a:p>
            <a:pPr eaLnBrk="1" hangingPunct="1"/>
            <a:r>
              <a:rPr lang="en-US" sz="1800" dirty="0" smtClean="0">
                <a:latin typeface="Arial" charset="0"/>
              </a:rPr>
              <a:t>ARP</a:t>
            </a:r>
            <a:r>
              <a:rPr lang="en-US" dirty="0">
                <a:latin typeface="Arial" charset="0"/>
              </a:rPr>
              <a:t/>
            </a:r>
            <a:br>
              <a:rPr lang="en-US" dirty="0">
                <a:latin typeface="Arial" charset="0"/>
              </a:rPr>
            </a:br>
            <a:r>
              <a:rPr lang="en-US" dirty="0" err="1" smtClean="0">
                <a:latin typeface="Arial" charset="0"/>
              </a:rPr>
              <a:t>ARP</a:t>
            </a:r>
            <a:r>
              <a:rPr lang="en-US" dirty="0" smtClean="0">
                <a:latin typeface="Arial" charset="0"/>
              </a:rPr>
              <a:t> Operation</a:t>
            </a:r>
            <a:endParaRPr lang="en-US" dirty="0">
              <a:latin typeface="Arial" charset="0"/>
            </a:endParaRPr>
          </a:p>
        </p:txBody>
      </p:sp>
      <p:pic>
        <p:nvPicPr>
          <p:cNvPr id="9219" name="Picture 3"/>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1669072" y="1262063"/>
            <a:ext cx="6034878" cy="5056850"/>
          </a:xfrm>
          <a:prstGeom prst="rect">
            <a:avLst/>
          </a:prstGeom>
          <a:noFill/>
          <a:ln w="9525">
            <a:solidFill>
              <a:schemeClr val="tx1"/>
            </a:solidFill>
            <a:miter lim="800000"/>
            <a:headEnd/>
            <a:tailEnd/>
          </a:ln>
          <a:extLst>
            <a:ext uri="{909E8E84-426E-40DD-AFC4-6F175D3DCCD1}">
              <a14:hiddenFill xmlns="" xmlns:a14="http://schemas.microsoft.com/office/drawing/2010/main">
                <a:solidFill>
                  <a:schemeClr val="accent1"/>
                </a:solidFill>
              </a14:hiddenFill>
            </a:ext>
          </a:extLst>
        </p:spPr>
      </p:pic>
    </p:spTree>
    <p:extLst>
      <p:ext uri="{BB962C8B-B14F-4D97-AF65-F5344CB8AC3E}">
        <p14:creationId xmlns="" xmlns:p14="http://schemas.microsoft.com/office/powerpoint/2010/main" val="1059595219"/>
      </p:ext>
    </p:extLst>
  </p:cSld>
  <p:clrMapOvr>
    <a:masterClrMapping/>
  </p:clrMapOvr>
  <p:transition spd="med">
    <p:wipe dir="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pPr eaLnBrk="1" hangingPunct="1"/>
            <a:r>
              <a:rPr lang="en-US" sz="1800" dirty="0" smtClean="0">
                <a:latin typeface="Arial" charset="0"/>
              </a:rPr>
              <a:t>LANs, WANs, and the Internet</a:t>
            </a:r>
            <a:r>
              <a:rPr lang="en-US" dirty="0">
                <a:latin typeface="Arial" charset="0"/>
              </a:rPr>
              <a:t/>
            </a:r>
            <a:br>
              <a:rPr lang="en-US" dirty="0">
                <a:latin typeface="Arial" charset="0"/>
              </a:rPr>
            </a:br>
            <a:r>
              <a:rPr lang="en-US" dirty="0" smtClean="0">
                <a:latin typeface="Arial" charset="0"/>
              </a:rPr>
              <a:t>Network Components</a:t>
            </a:r>
            <a:endParaRPr lang="en-US" dirty="0">
              <a:solidFill>
                <a:srgbClr val="00B0F0"/>
              </a:solidFill>
              <a:latin typeface="Arial" charset="0"/>
            </a:endParaRPr>
          </a:p>
        </p:txBody>
      </p:sp>
      <p:sp>
        <p:nvSpPr>
          <p:cNvPr id="2" name="Content Placeholder 1"/>
          <p:cNvSpPr>
            <a:spLocks noGrp="1"/>
          </p:cNvSpPr>
          <p:nvPr>
            <p:ph idx="1"/>
          </p:nvPr>
        </p:nvSpPr>
        <p:spPr>
          <a:xfrm>
            <a:off x="193868" y="1232592"/>
            <a:ext cx="4993592" cy="5093780"/>
          </a:xfrm>
        </p:spPr>
        <p:txBody>
          <a:bodyPr>
            <a:normAutofit/>
          </a:bodyPr>
          <a:lstStyle/>
          <a:p>
            <a:r>
              <a:rPr lang="en-US" sz="2000" dirty="0" smtClean="0"/>
              <a:t>End Devices</a:t>
            </a:r>
          </a:p>
          <a:p>
            <a:pPr marL="461963" lvl="1" indent="-230188"/>
            <a:r>
              <a:rPr lang="en-US" sz="1600" dirty="0" smtClean="0"/>
              <a:t>Either the source or destination of a message</a:t>
            </a:r>
          </a:p>
          <a:p>
            <a:pPr marL="461963" lvl="1" indent="-230188"/>
            <a:r>
              <a:rPr lang="en-US" sz="1600" dirty="0" smtClean="0"/>
              <a:t>Name some end devices</a:t>
            </a:r>
          </a:p>
          <a:p>
            <a:r>
              <a:rPr lang="en-US" sz="2000" dirty="0" smtClean="0"/>
              <a:t>Intermediary Network Devices</a:t>
            </a:r>
          </a:p>
          <a:p>
            <a:pPr marL="461963" lvl="1" indent="-230188"/>
            <a:r>
              <a:rPr lang="en-US" sz="1600" dirty="0" smtClean="0"/>
              <a:t>Connect </a:t>
            </a:r>
            <a:r>
              <a:rPr lang="en-US" sz="1600" dirty="0"/>
              <a:t>multiple individual networks to form an </a:t>
            </a:r>
            <a:r>
              <a:rPr lang="en-US" sz="1600" dirty="0" smtClean="0"/>
              <a:t>internetwork</a:t>
            </a:r>
          </a:p>
          <a:p>
            <a:pPr marL="461963" lvl="1" indent="-230188"/>
            <a:r>
              <a:rPr lang="en-US" sz="1600" dirty="0"/>
              <a:t>Connect the individual end devices to the network</a:t>
            </a:r>
          </a:p>
          <a:p>
            <a:pPr marL="461963" lvl="1" indent="-230188"/>
            <a:r>
              <a:rPr lang="en-US" sz="1600" dirty="0"/>
              <a:t>Ensure data flows across the </a:t>
            </a:r>
            <a:r>
              <a:rPr lang="en-US" sz="1600" dirty="0" smtClean="0"/>
              <a:t>network</a:t>
            </a:r>
          </a:p>
          <a:p>
            <a:pPr marL="461963" lvl="1" indent="-230188"/>
            <a:r>
              <a:rPr lang="en-US" sz="1600" dirty="0" smtClean="0"/>
              <a:t>Provide connectivity</a:t>
            </a:r>
          </a:p>
          <a:p>
            <a:pPr marL="241301" indent="-230188"/>
            <a:r>
              <a:rPr lang="en-US" sz="2400" dirty="0" smtClean="0"/>
              <a:t>Network Media</a:t>
            </a:r>
          </a:p>
          <a:p>
            <a:pPr lvl="1"/>
            <a:r>
              <a:rPr lang="en-US" sz="1600" dirty="0" smtClean="0"/>
              <a:t>Provide the pathway for data transmission</a:t>
            </a:r>
          </a:p>
          <a:p>
            <a:pPr lvl="1"/>
            <a:r>
              <a:rPr lang="en-US" sz="1600" dirty="0" smtClean="0"/>
              <a:t>Interconnect devices</a:t>
            </a:r>
          </a:p>
          <a:p>
            <a:pPr lvl="1"/>
            <a:r>
              <a:rPr lang="en-US" sz="1600" dirty="0" smtClean="0"/>
              <a:t>Name the three types of media</a:t>
            </a:r>
          </a:p>
        </p:txBody>
      </p:sp>
      <p:pic>
        <p:nvPicPr>
          <p:cNvPr id="8" name="Picture 2"/>
          <p:cNvPicPr>
            <a:picLocks noChangeAspect="1" noChangeArrowheads="1"/>
          </p:cNvPicPr>
          <p:nvPr/>
        </p:nvPicPr>
        <p:blipFill>
          <a:blip r:embed="rId3" cstate="email">
            <a:extLst>
              <a:ext uri="{28A0092B-C50C-407E-A947-70E740481C1C}">
                <a14:useLocalDpi xmlns:a14="http://schemas.microsoft.com/office/drawing/2010/main" xmlns="" val="0"/>
              </a:ext>
            </a:extLst>
          </a:blip>
          <a:srcRect/>
          <a:stretch>
            <a:fillRect/>
          </a:stretch>
        </p:blipFill>
        <p:spPr bwMode="auto">
          <a:xfrm>
            <a:off x="4847573" y="3141374"/>
            <a:ext cx="4182261" cy="3535728"/>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xmlns="" val="4147094960"/>
      </p:ext>
    </p:extLst>
  </p:cSld>
  <p:clrMapOvr>
    <a:masterClrMapping/>
  </p:clrMapOvr>
  <p:transition spd="med">
    <p:wipe dir="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118386" y="2263775"/>
            <a:ext cx="4348008" cy="1481138"/>
          </a:xfrm>
        </p:spPr>
        <p:txBody>
          <a:bodyPr/>
          <a:lstStyle/>
          <a:p>
            <a:pPr eaLnBrk="1" hangingPunct="1"/>
            <a:r>
              <a:rPr lang="en-US" sz="2400" dirty="0" smtClean="0"/>
              <a:t> </a:t>
            </a:r>
            <a:r>
              <a:rPr lang="en-US" sz="2400" dirty="0"/>
              <a:t>Physical Layer </a:t>
            </a:r>
            <a:r>
              <a:rPr lang="en-US" sz="2400" dirty="0" smtClean="0"/>
              <a:t>Overview</a:t>
            </a:r>
            <a:endParaRPr lang="en-US" sz="2400" dirty="0"/>
          </a:p>
        </p:txBody>
      </p:sp>
    </p:spTree>
    <p:extLst>
      <p:ext uri="{BB962C8B-B14F-4D97-AF65-F5344CB8AC3E}">
        <p14:creationId xmlns:p14="http://schemas.microsoft.com/office/powerpoint/2010/main" xmlns="" val="2975236108"/>
      </p:ext>
    </p:extLst>
  </p:cSld>
  <p:clrMapOvr>
    <a:masterClrMapping/>
  </p:clrMapOvr>
  <p:transition>
    <p:wipe dir="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Rectangle 2"/>
          <p:cNvSpPr>
            <a:spLocks noGrp="1" noChangeArrowheads="1"/>
          </p:cNvSpPr>
          <p:nvPr>
            <p:ph type="title"/>
          </p:nvPr>
        </p:nvSpPr>
        <p:spPr/>
        <p:txBody>
          <a:bodyPr/>
          <a:lstStyle/>
          <a:p>
            <a:pPr eaLnBrk="1" hangingPunct="1"/>
            <a:r>
              <a:rPr lang="en-US" sz="1800">
                <a:latin typeface="Arial" charset="0"/>
              </a:rPr>
              <a:t>Getting it Connected</a:t>
            </a:r>
            <a:r>
              <a:rPr lang="en-US">
                <a:latin typeface="Arial" charset="0"/>
              </a:rPr>
              <a:t/>
            </a:r>
            <a:br>
              <a:rPr lang="en-US">
                <a:latin typeface="Arial" charset="0"/>
              </a:rPr>
            </a:br>
            <a:r>
              <a:rPr lang="en-US">
                <a:latin typeface="Arial" charset="0"/>
              </a:rPr>
              <a:t>Connecting to the Network</a:t>
            </a:r>
          </a:p>
        </p:txBody>
      </p:sp>
      <p:pic>
        <p:nvPicPr>
          <p:cNvPr id="11266" name="Picture 1"/>
          <p:cNvPicPr>
            <a:picLocks noChangeAspect="1"/>
          </p:cNvPicPr>
          <p:nvPr/>
        </p:nvPicPr>
        <p:blipFill>
          <a:blip r:embed="rId3" cstate="email">
            <a:extLst>
              <a:ext uri="{28A0092B-C50C-407E-A947-70E740481C1C}">
                <a14:useLocalDpi xmlns:a14="http://schemas.microsoft.com/office/drawing/2010/main" xmlns="" val="0"/>
              </a:ext>
            </a:extLst>
          </a:blip>
          <a:srcRect/>
          <a:stretch>
            <a:fillRect/>
          </a:stretch>
        </p:blipFill>
        <p:spPr bwMode="auto">
          <a:xfrm>
            <a:off x="1328738" y="1354138"/>
            <a:ext cx="6515100" cy="5232400"/>
          </a:xfrm>
          <a:prstGeom prst="rect">
            <a:avLst/>
          </a:prstGeom>
          <a:noFill/>
          <a:ln w="9525">
            <a:solidFill>
              <a:srgbClr val="000000"/>
            </a:solidFill>
            <a:miter lim="800000"/>
            <a:headEnd/>
            <a:tailEnd/>
          </a:ln>
          <a:extLst>
            <a:ext uri="{909E8E84-426E-40DD-AFC4-6F175D3DCCD1}">
              <a14:hiddenFill xmlns:a14="http://schemas.microsoft.com/office/drawing/2010/main" xmlns="">
                <a:solidFill>
                  <a:srgbClr val="FFFFFF"/>
                </a:solidFill>
              </a14:hiddenFill>
            </a:ext>
          </a:extLst>
        </p:spPr>
      </p:pic>
    </p:spTree>
  </p:cSld>
  <p:clrMapOvr>
    <a:masterClrMapping/>
  </p:clrMapOvr>
  <p:transition spd="med">
    <p:wipe dir="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Rectangle 2"/>
          <p:cNvSpPr>
            <a:spLocks noGrp="1" noChangeArrowheads="1"/>
          </p:cNvSpPr>
          <p:nvPr>
            <p:ph type="title"/>
          </p:nvPr>
        </p:nvSpPr>
        <p:spPr/>
        <p:txBody>
          <a:bodyPr/>
          <a:lstStyle/>
          <a:p>
            <a:pPr eaLnBrk="1" hangingPunct="1"/>
            <a:r>
              <a:rPr lang="en-US" sz="1800" dirty="0">
                <a:latin typeface="Arial" charset="0"/>
              </a:rPr>
              <a:t>Getting it Connected</a:t>
            </a:r>
            <a:r>
              <a:rPr lang="en-US" dirty="0">
                <a:latin typeface="Arial" charset="0"/>
              </a:rPr>
              <a:t/>
            </a:r>
            <a:br>
              <a:rPr lang="en-US" dirty="0">
                <a:latin typeface="Arial" charset="0"/>
              </a:rPr>
            </a:br>
            <a:r>
              <a:rPr lang="en-US" dirty="0">
                <a:latin typeface="Arial" charset="0"/>
              </a:rPr>
              <a:t>Connecting to the </a:t>
            </a:r>
            <a:r>
              <a:rPr lang="en-US" dirty="0" smtClean="0">
                <a:latin typeface="Arial" charset="0"/>
              </a:rPr>
              <a:t>Network (cont.)</a:t>
            </a:r>
            <a:endParaRPr lang="en-US" dirty="0">
              <a:latin typeface="Arial" charset="0"/>
            </a:endParaRPr>
          </a:p>
        </p:txBody>
      </p:sp>
      <p:pic>
        <p:nvPicPr>
          <p:cNvPr id="13314" name="Picture 1"/>
          <p:cNvPicPr>
            <a:picLocks noChangeAspect="1"/>
          </p:cNvPicPr>
          <p:nvPr/>
        </p:nvPicPr>
        <p:blipFill>
          <a:blip r:embed="rId3" cstate="email">
            <a:extLst>
              <a:ext uri="{28A0092B-C50C-407E-A947-70E740481C1C}">
                <a14:useLocalDpi xmlns:a14="http://schemas.microsoft.com/office/drawing/2010/main" xmlns="" val="0"/>
              </a:ext>
            </a:extLst>
          </a:blip>
          <a:srcRect/>
          <a:stretch>
            <a:fillRect/>
          </a:stretch>
        </p:blipFill>
        <p:spPr bwMode="auto">
          <a:xfrm>
            <a:off x="858838" y="1495425"/>
            <a:ext cx="7489825" cy="4910138"/>
          </a:xfrm>
          <a:prstGeom prst="rect">
            <a:avLst/>
          </a:prstGeom>
          <a:noFill/>
          <a:ln w="9525">
            <a:solidFill>
              <a:srgbClr val="000000"/>
            </a:solidFill>
            <a:miter lim="800000"/>
            <a:headEnd/>
            <a:tailEnd/>
          </a:ln>
          <a:extLst>
            <a:ext uri="{909E8E84-426E-40DD-AFC4-6F175D3DCCD1}">
              <a14:hiddenFill xmlns:a14="http://schemas.microsoft.com/office/drawing/2010/main" xmlns="">
                <a:solidFill>
                  <a:srgbClr val="FFFFFF"/>
                </a:solidFill>
              </a14:hiddenFill>
            </a:ext>
          </a:extLst>
        </p:spPr>
      </p:pic>
    </p:spTree>
  </p:cSld>
  <p:clrMapOvr>
    <a:masterClrMapping/>
  </p:clrMapOvr>
  <p:transition spd="med">
    <p:wipe dir="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2"/>
          <p:cNvSpPr>
            <a:spLocks noGrp="1" noChangeArrowheads="1"/>
          </p:cNvSpPr>
          <p:nvPr>
            <p:ph type="title"/>
          </p:nvPr>
        </p:nvSpPr>
        <p:spPr/>
        <p:txBody>
          <a:bodyPr/>
          <a:lstStyle/>
          <a:p>
            <a:pPr eaLnBrk="1" hangingPunct="1"/>
            <a:r>
              <a:rPr lang="en-US" sz="1800">
                <a:latin typeface="Arial" charset="0"/>
              </a:rPr>
              <a:t>Getting it Connected</a:t>
            </a:r>
            <a:r>
              <a:rPr lang="en-US">
                <a:latin typeface="Arial" charset="0"/>
              </a:rPr>
              <a:t/>
            </a:r>
            <a:br>
              <a:rPr lang="en-US">
                <a:latin typeface="Arial" charset="0"/>
              </a:rPr>
            </a:br>
            <a:r>
              <a:rPr lang="en-US">
                <a:latin typeface="Arial" charset="0"/>
              </a:rPr>
              <a:t>Network Interface Cards</a:t>
            </a:r>
          </a:p>
        </p:txBody>
      </p:sp>
      <p:sp>
        <p:nvSpPr>
          <p:cNvPr id="15362" name="TextBox 4"/>
          <p:cNvSpPr txBox="1">
            <a:spLocks noChangeArrowheads="1"/>
          </p:cNvSpPr>
          <p:nvPr/>
        </p:nvSpPr>
        <p:spPr bwMode="auto">
          <a:xfrm>
            <a:off x="1571625" y="1635126"/>
            <a:ext cx="6235700" cy="368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US" b="1" dirty="0"/>
              <a:t>Connecting to the Wireless LAN with a Range Extender</a:t>
            </a:r>
          </a:p>
        </p:txBody>
      </p:sp>
      <p:pic>
        <p:nvPicPr>
          <p:cNvPr id="15363" name="Picture 7"/>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755650" y="2341563"/>
            <a:ext cx="7867650" cy="3810000"/>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pic>
    </p:spTree>
  </p:cSld>
  <p:clrMapOvr>
    <a:masterClrMapping/>
  </p:clrMapOvr>
  <p:transition spd="med">
    <p:wipe dir="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2"/>
          <p:cNvSpPr>
            <a:spLocks noGrp="1" noChangeArrowheads="1"/>
          </p:cNvSpPr>
          <p:nvPr>
            <p:ph type="title"/>
          </p:nvPr>
        </p:nvSpPr>
        <p:spPr/>
        <p:txBody>
          <a:bodyPr/>
          <a:lstStyle/>
          <a:p>
            <a:pPr eaLnBrk="1" hangingPunct="1"/>
            <a:r>
              <a:rPr lang="en-US" sz="1800">
                <a:latin typeface="Arial" charset="0"/>
              </a:rPr>
              <a:t>Fundamental Principles of Layer 1</a:t>
            </a:r>
            <a:r>
              <a:rPr lang="en-US">
                <a:latin typeface="Arial" charset="0"/>
              </a:rPr>
              <a:t/>
            </a:r>
            <a:br>
              <a:rPr lang="en-US">
                <a:latin typeface="Arial" charset="0"/>
              </a:rPr>
            </a:br>
            <a:r>
              <a:rPr lang="en-US">
                <a:latin typeface="Arial" charset="0"/>
              </a:rPr>
              <a:t>Physical Layer Fundamental Principles</a:t>
            </a:r>
          </a:p>
        </p:txBody>
      </p:sp>
      <p:graphicFrame>
        <p:nvGraphicFramePr>
          <p:cNvPr id="5" name="Table 4"/>
          <p:cNvGraphicFramePr>
            <a:graphicFrameLocks noGrp="1"/>
          </p:cNvGraphicFramePr>
          <p:nvPr>
            <p:extLst>
              <p:ext uri="{D42A27DB-BD31-4B8C-83A1-F6EECF244321}">
                <p14:modId xmlns:p14="http://schemas.microsoft.com/office/powerpoint/2010/main" xmlns="" val="1634704687"/>
              </p:ext>
            </p:extLst>
          </p:nvPr>
        </p:nvGraphicFramePr>
        <p:xfrm>
          <a:off x="781050" y="1535113"/>
          <a:ext cx="7862888" cy="4971615"/>
        </p:xfrm>
        <a:graphic>
          <a:graphicData uri="http://schemas.openxmlformats.org/drawingml/2006/table">
            <a:tbl>
              <a:tblPr firstRow="1" bandRow="1">
                <a:tableStyleId>{5C22544A-7EE6-4342-B048-85BDC9FD1C3A}</a:tableStyleId>
              </a:tblPr>
              <a:tblGrid>
                <a:gridCol w="1258062"/>
                <a:gridCol w="1808464"/>
                <a:gridCol w="2752011"/>
                <a:gridCol w="2044351"/>
              </a:tblGrid>
              <a:tr h="643395">
                <a:tc>
                  <a:txBody>
                    <a:bodyPr/>
                    <a:lstStyle/>
                    <a:p>
                      <a:pPr algn="ctr"/>
                      <a:r>
                        <a:rPr lang="en-CA" sz="1600" dirty="0" smtClean="0"/>
                        <a:t>Media</a:t>
                      </a:r>
                      <a:endParaRPr lang="en-CA" sz="1600" dirty="0"/>
                    </a:p>
                  </a:txBody>
                  <a:tcPr marL="91441" marR="91441" marT="45730" marB="45730" anchor="ctr"/>
                </a:tc>
                <a:tc>
                  <a:txBody>
                    <a:bodyPr/>
                    <a:lstStyle/>
                    <a:p>
                      <a:pPr algn="l"/>
                      <a:r>
                        <a:rPr lang="en-CA" sz="1600" b="1" dirty="0" smtClean="0"/>
                        <a:t>Physical Components</a:t>
                      </a:r>
                      <a:endParaRPr lang="en-CA" sz="1600" dirty="0"/>
                    </a:p>
                  </a:txBody>
                  <a:tcPr marL="91441" marR="91441" marT="45730" marB="45730" anchor="ctr"/>
                </a:tc>
                <a:tc>
                  <a:txBody>
                    <a:bodyPr/>
                    <a:lstStyle/>
                    <a:p>
                      <a:pPr algn="l"/>
                      <a:r>
                        <a:rPr lang="en-CA" sz="1600" dirty="0" smtClean="0"/>
                        <a:t>Frame Encoding Technique</a:t>
                      </a:r>
                      <a:endParaRPr lang="en-CA" sz="1600" dirty="0"/>
                    </a:p>
                  </a:txBody>
                  <a:tcPr marL="91441" marR="91441" marT="45730" marB="45730" anchor="ctr"/>
                </a:tc>
                <a:tc>
                  <a:txBody>
                    <a:bodyPr/>
                    <a:lstStyle/>
                    <a:p>
                      <a:pPr algn="l"/>
                      <a:r>
                        <a:rPr lang="en-CA" sz="1600" dirty="0" smtClean="0"/>
                        <a:t>Signalling Method</a:t>
                      </a:r>
                      <a:endParaRPr lang="en-CA" sz="1600" dirty="0"/>
                    </a:p>
                  </a:txBody>
                  <a:tcPr marL="91441" marR="91441" marT="45730" marB="45730" anchor="ctr"/>
                </a:tc>
              </a:tr>
              <a:tr h="1727010">
                <a:tc>
                  <a:txBody>
                    <a:bodyPr/>
                    <a:lstStyle/>
                    <a:p>
                      <a:pPr algn="ctr"/>
                      <a:r>
                        <a:rPr lang="en-CA" sz="1400" b="1" dirty="0" smtClean="0"/>
                        <a:t>Copper Cable</a:t>
                      </a:r>
                      <a:endParaRPr lang="en-CA" sz="1400" b="1" dirty="0"/>
                    </a:p>
                  </a:txBody>
                  <a:tcPr marL="91441" marR="91441" marT="45730" marB="45730" anchor="ctr"/>
                </a:tc>
                <a:tc>
                  <a:txBody>
                    <a:bodyPr/>
                    <a:lstStyle/>
                    <a:p>
                      <a:pPr marL="174625" indent="-174625" algn="l" defTabSz="914400" rtl="0" eaLnBrk="1" latinLnBrk="0" hangingPunct="1">
                        <a:buFont typeface="Arial" pitchFamily="34" charset="0"/>
                        <a:buChar char="•"/>
                      </a:pPr>
                      <a:r>
                        <a:rPr lang="en-CA" sz="1400" kern="1200" dirty="0" smtClean="0">
                          <a:solidFill>
                            <a:schemeClr val="dk1"/>
                          </a:solidFill>
                          <a:latin typeface="+mn-lt"/>
                          <a:ea typeface="+mn-ea"/>
                          <a:cs typeface="+mn-cs"/>
                        </a:rPr>
                        <a:t>UTP</a:t>
                      </a:r>
                    </a:p>
                    <a:p>
                      <a:pPr marL="174625" indent="-174625" algn="l" defTabSz="914400" rtl="0" eaLnBrk="1" latinLnBrk="0" hangingPunct="1">
                        <a:buFont typeface="Arial" pitchFamily="34" charset="0"/>
                        <a:buChar char="•"/>
                      </a:pPr>
                      <a:r>
                        <a:rPr lang="en-CA" sz="1400" kern="1200" dirty="0" smtClean="0">
                          <a:solidFill>
                            <a:schemeClr val="dk1"/>
                          </a:solidFill>
                          <a:latin typeface="+mn-lt"/>
                          <a:ea typeface="+mn-ea"/>
                          <a:cs typeface="+mn-cs"/>
                        </a:rPr>
                        <a:t>Coaxial</a:t>
                      </a:r>
                    </a:p>
                    <a:p>
                      <a:pPr marL="174625" indent="-174625" algn="l" defTabSz="914400" rtl="0" eaLnBrk="1" latinLnBrk="0" hangingPunct="1">
                        <a:buFont typeface="Arial" pitchFamily="34" charset="0"/>
                        <a:buChar char="•"/>
                      </a:pPr>
                      <a:r>
                        <a:rPr lang="en-CA" sz="1400" kern="1200" dirty="0" smtClean="0">
                          <a:solidFill>
                            <a:schemeClr val="dk1"/>
                          </a:solidFill>
                          <a:latin typeface="+mn-lt"/>
                          <a:ea typeface="+mn-ea"/>
                          <a:cs typeface="+mn-cs"/>
                        </a:rPr>
                        <a:t>Connectors</a:t>
                      </a:r>
                    </a:p>
                    <a:p>
                      <a:pPr marL="174625" indent="-174625" algn="l" defTabSz="914400" rtl="0" eaLnBrk="1" latinLnBrk="0" hangingPunct="1">
                        <a:buFont typeface="Arial" pitchFamily="34" charset="0"/>
                        <a:buChar char="•"/>
                      </a:pPr>
                      <a:r>
                        <a:rPr lang="en-CA" sz="1400" kern="1200" dirty="0" smtClean="0">
                          <a:solidFill>
                            <a:schemeClr val="dk1"/>
                          </a:solidFill>
                          <a:latin typeface="+mn-lt"/>
                          <a:ea typeface="+mn-ea"/>
                          <a:cs typeface="+mn-cs"/>
                        </a:rPr>
                        <a:t>NICs</a:t>
                      </a:r>
                    </a:p>
                    <a:p>
                      <a:pPr marL="174625" indent="-174625" algn="l" defTabSz="914400" rtl="0" eaLnBrk="1" latinLnBrk="0" hangingPunct="1">
                        <a:buFont typeface="Arial" pitchFamily="34" charset="0"/>
                        <a:buChar char="•"/>
                      </a:pPr>
                      <a:r>
                        <a:rPr lang="en-CA" sz="1400" kern="1200" dirty="0" smtClean="0">
                          <a:solidFill>
                            <a:schemeClr val="dk1"/>
                          </a:solidFill>
                          <a:latin typeface="+mn-lt"/>
                          <a:ea typeface="+mn-ea"/>
                          <a:cs typeface="+mn-cs"/>
                        </a:rPr>
                        <a:t>Ports</a:t>
                      </a:r>
                    </a:p>
                    <a:p>
                      <a:pPr marL="174625" indent="-174625" algn="l" defTabSz="914400" rtl="0" eaLnBrk="1" latinLnBrk="0" hangingPunct="1">
                        <a:buFont typeface="Arial" pitchFamily="34" charset="0"/>
                        <a:buChar char="•"/>
                      </a:pPr>
                      <a:r>
                        <a:rPr lang="en-CA" sz="1400" kern="1200" dirty="0" smtClean="0">
                          <a:solidFill>
                            <a:schemeClr val="dk1"/>
                          </a:solidFill>
                          <a:latin typeface="+mn-lt"/>
                          <a:ea typeface="+mn-ea"/>
                          <a:cs typeface="+mn-cs"/>
                        </a:rPr>
                        <a:t>Interfaces</a:t>
                      </a:r>
                      <a:endParaRPr lang="en-CA" sz="1400" kern="1200" dirty="0">
                        <a:solidFill>
                          <a:schemeClr val="dk1"/>
                        </a:solidFill>
                        <a:latin typeface="+mn-lt"/>
                        <a:ea typeface="+mn-ea"/>
                        <a:cs typeface="+mn-cs"/>
                      </a:endParaRPr>
                    </a:p>
                  </a:txBody>
                  <a:tcPr marL="91441" marR="91441" marT="45730" marB="45730"/>
                </a:tc>
                <a:tc>
                  <a:txBody>
                    <a:bodyPr/>
                    <a:lstStyle/>
                    <a:p>
                      <a:pPr marL="174625" indent="-174625" algn="l" defTabSz="914400" rtl="0" eaLnBrk="1" latinLnBrk="0" hangingPunct="1">
                        <a:buFont typeface="Arial" pitchFamily="34" charset="0"/>
                        <a:buChar char="•"/>
                      </a:pPr>
                      <a:r>
                        <a:rPr lang="en-CA" sz="1400" kern="1200" dirty="0" smtClean="0">
                          <a:solidFill>
                            <a:schemeClr val="dk1"/>
                          </a:solidFill>
                          <a:latin typeface="+mn-lt"/>
                          <a:ea typeface="+mn-ea"/>
                          <a:cs typeface="+mn-cs"/>
                        </a:rPr>
                        <a:t>Manchester Encoding</a:t>
                      </a:r>
                    </a:p>
                    <a:p>
                      <a:pPr marL="174625" indent="-174625" algn="l" defTabSz="914400" rtl="0" eaLnBrk="1" latinLnBrk="0" hangingPunct="1">
                        <a:buFont typeface="Arial" pitchFamily="34" charset="0"/>
                        <a:buChar char="•"/>
                      </a:pPr>
                      <a:r>
                        <a:rPr lang="en-CA" sz="1400" kern="1200" dirty="0" smtClean="0">
                          <a:solidFill>
                            <a:schemeClr val="dk1"/>
                          </a:solidFill>
                          <a:latin typeface="+mn-lt"/>
                          <a:ea typeface="+mn-ea"/>
                          <a:cs typeface="+mn-cs"/>
                        </a:rPr>
                        <a:t>Non-Return to Zero (NRZ) techniques</a:t>
                      </a:r>
                    </a:p>
                    <a:p>
                      <a:pPr marL="174625" indent="-174625" algn="l" defTabSz="914400" rtl="0" eaLnBrk="1" latinLnBrk="0" hangingPunct="1">
                        <a:buFont typeface="Arial" pitchFamily="34" charset="0"/>
                        <a:buChar char="•"/>
                      </a:pPr>
                      <a:r>
                        <a:rPr lang="en-CA" sz="1400" kern="1200" dirty="0" smtClean="0">
                          <a:solidFill>
                            <a:schemeClr val="dk1"/>
                          </a:solidFill>
                          <a:latin typeface="+mn-lt"/>
                          <a:ea typeface="+mn-ea"/>
                          <a:cs typeface="+mn-cs"/>
                        </a:rPr>
                        <a:t>4B/5B codes are used with Multi-Level Transition Level 3 (MLT-3) signaling</a:t>
                      </a:r>
                    </a:p>
                    <a:p>
                      <a:pPr marL="174625" indent="-174625" algn="l" defTabSz="914400" rtl="0" eaLnBrk="1" latinLnBrk="0" hangingPunct="1">
                        <a:buFont typeface="Arial" pitchFamily="34" charset="0"/>
                        <a:buChar char="•"/>
                      </a:pPr>
                      <a:r>
                        <a:rPr lang="en-CA" sz="1400" kern="1200" dirty="0" smtClean="0">
                          <a:solidFill>
                            <a:schemeClr val="dk1"/>
                          </a:solidFill>
                          <a:latin typeface="+mn-lt"/>
                          <a:ea typeface="+mn-ea"/>
                          <a:cs typeface="+mn-cs"/>
                        </a:rPr>
                        <a:t>8B/10B</a:t>
                      </a:r>
                    </a:p>
                    <a:p>
                      <a:pPr marL="174625" indent="-174625" algn="l" defTabSz="914400" rtl="0" eaLnBrk="1" latinLnBrk="0" hangingPunct="1">
                        <a:buFont typeface="Arial" pitchFamily="34" charset="0"/>
                        <a:buChar char="•"/>
                      </a:pPr>
                      <a:r>
                        <a:rPr lang="en-CA" sz="1400" kern="1200" dirty="0" smtClean="0">
                          <a:solidFill>
                            <a:schemeClr val="dk1"/>
                          </a:solidFill>
                          <a:latin typeface="+mn-lt"/>
                          <a:ea typeface="+mn-ea"/>
                          <a:cs typeface="+mn-cs"/>
                        </a:rPr>
                        <a:t>PAM5</a:t>
                      </a:r>
                    </a:p>
                  </a:txBody>
                  <a:tcPr marL="91441" marR="91441" marT="45730" marB="45730"/>
                </a:tc>
                <a:tc>
                  <a:txBody>
                    <a:bodyPr/>
                    <a:lstStyle/>
                    <a:p>
                      <a:pPr marL="174625" marR="0" indent="-174625" algn="l" defTabSz="914400" rtl="0" eaLnBrk="1" fontAlgn="auto" latinLnBrk="0" hangingPunct="1">
                        <a:lnSpc>
                          <a:spcPct val="100000"/>
                        </a:lnSpc>
                        <a:spcBef>
                          <a:spcPts val="0"/>
                        </a:spcBef>
                        <a:spcAft>
                          <a:spcPts val="0"/>
                        </a:spcAft>
                        <a:buClrTx/>
                        <a:buSzTx/>
                        <a:buFont typeface="Arial" pitchFamily="34" charset="0"/>
                        <a:buChar char="•"/>
                        <a:tabLst/>
                        <a:defRPr/>
                      </a:pPr>
                      <a:r>
                        <a:rPr lang="en-CA" sz="1400" kern="1200" dirty="0" smtClean="0">
                          <a:solidFill>
                            <a:schemeClr val="dk1"/>
                          </a:solidFill>
                          <a:latin typeface="+mn-lt"/>
                          <a:ea typeface="+mn-ea"/>
                          <a:cs typeface="+mn-cs"/>
                        </a:rPr>
                        <a:t>Changes in the electromagnetic field</a:t>
                      </a:r>
                    </a:p>
                    <a:p>
                      <a:pPr marL="174625" marR="0" indent="-174625" algn="l" defTabSz="914400" rtl="0" eaLnBrk="1" fontAlgn="auto" latinLnBrk="0" hangingPunct="1">
                        <a:lnSpc>
                          <a:spcPct val="100000"/>
                        </a:lnSpc>
                        <a:spcBef>
                          <a:spcPts val="0"/>
                        </a:spcBef>
                        <a:spcAft>
                          <a:spcPts val="0"/>
                        </a:spcAft>
                        <a:buClrTx/>
                        <a:buSzTx/>
                        <a:buFont typeface="Arial" pitchFamily="34" charset="0"/>
                        <a:buChar char="•"/>
                        <a:tabLst/>
                        <a:defRPr/>
                      </a:pPr>
                      <a:r>
                        <a:rPr lang="en-CA" sz="1400" kern="1200" dirty="0" smtClean="0">
                          <a:solidFill>
                            <a:schemeClr val="dk1"/>
                          </a:solidFill>
                          <a:latin typeface="+mn-lt"/>
                          <a:ea typeface="+mn-ea"/>
                          <a:cs typeface="+mn-cs"/>
                        </a:rPr>
                        <a:t>Intensity of the electromagnetic field </a:t>
                      </a:r>
                    </a:p>
                    <a:p>
                      <a:pPr marL="174625" marR="0" indent="-174625" algn="l" defTabSz="914400" rtl="0" eaLnBrk="1" fontAlgn="auto" latinLnBrk="0" hangingPunct="1">
                        <a:lnSpc>
                          <a:spcPct val="100000"/>
                        </a:lnSpc>
                        <a:spcBef>
                          <a:spcPts val="0"/>
                        </a:spcBef>
                        <a:spcAft>
                          <a:spcPts val="0"/>
                        </a:spcAft>
                        <a:buClrTx/>
                        <a:buSzTx/>
                        <a:buFont typeface="Arial" pitchFamily="34" charset="0"/>
                        <a:buChar char="•"/>
                        <a:tabLst/>
                        <a:defRPr/>
                      </a:pPr>
                      <a:r>
                        <a:rPr lang="en-CA" sz="1400" kern="1200" dirty="0" smtClean="0">
                          <a:solidFill>
                            <a:schemeClr val="dk1"/>
                          </a:solidFill>
                          <a:latin typeface="+mn-lt"/>
                          <a:ea typeface="+mn-ea"/>
                          <a:cs typeface="+mn-cs"/>
                        </a:rPr>
                        <a:t>Phase of the electromagnetic wave</a:t>
                      </a:r>
                    </a:p>
                  </a:txBody>
                  <a:tcPr marL="91441" marR="91441" marT="45730" marB="45730"/>
                </a:tc>
              </a:tr>
              <a:tr h="1523832">
                <a:tc>
                  <a:txBody>
                    <a:bodyPr/>
                    <a:lstStyle/>
                    <a:p>
                      <a:pPr algn="ctr"/>
                      <a:r>
                        <a:rPr lang="en-CA" sz="1400" b="1" dirty="0" smtClean="0"/>
                        <a:t>Fiber Optic Cable</a:t>
                      </a:r>
                      <a:endParaRPr lang="en-CA" sz="1400" b="1" dirty="0"/>
                    </a:p>
                  </a:txBody>
                  <a:tcPr marL="91441" marR="91441" marT="45730" marB="45730" anchor="ctr"/>
                </a:tc>
                <a:tc>
                  <a:txBody>
                    <a:bodyPr/>
                    <a:lstStyle/>
                    <a:p>
                      <a:pPr marL="174625" indent="-174625" algn="l" defTabSz="914400" rtl="0" eaLnBrk="1" latinLnBrk="0" hangingPunct="1">
                        <a:buFont typeface="Arial" pitchFamily="34" charset="0"/>
                        <a:buChar char="•"/>
                      </a:pPr>
                      <a:r>
                        <a:rPr lang="en-CA" sz="1400" kern="1200" dirty="0" smtClean="0">
                          <a:solidFill>
                            <a:schemeClr val="dk1"/>
                          </a:solidFill>
                          <a:latin typeface="+mn-lt"/>
                          <a:ea typeface="+mn-ea"/>
                          <a:cs typeface="+mn-cs"/>
                        </a:rPr>
                        <a:t>Single-mode Fiber</a:t>
                      </a:r>
                    </a:p>
                    <a:p>
                      <a:pPr marL="174625" indent="-174625" algn="l" defTabSz="914400" rtl="0" eaLnBrk="1" latinLnBrk="0" hangingPunct="1">
                        <a:buFont typeface="Arial" pitchFamily="34" charset="0"/>
                        <a:buChar char="•"/>
                      </a:pPr>
                      <a:r>
                        <a:rPr lang="en-CA" sz="1400" kern="1200" dirty="0" smtClean="0">
                          <a:solidFill>
                            <a:schemeClr val="dk1"/>
                          </a:solidFill>
                          <a:latin typeface="+mn-lt"/>
                          <a:ea typeface="+mn-ea"/>
                          <a:cs typeface="+mn-cs"/>
                        </a:rPr>
                        <a:t>Multimode Fiber</a:t>
                      </a:r>
                    </a:p>
                    <a:p>
                      <a:pPr marL="174625" indent="-174625" algn="l" defTabSz="914400" rtl="0" eaLnBrk="1" latinLnBrk="0" hangingPunct="1">
                        <a:buFont typeface="Arial" pitchFamily="34" charset="0"/>
                        <a:buChar char="•"/>
                      </a:pPr>
                      <a:r>
                        <a:rPr lang="en-CA" sz="1400" kern="1200" dirty="0" smtClean="0">
                          <a:solidFill>
                            <a:schemeClr val="dk1"/>
                          </a:solidFill>
                          <a:latin typeface="+mn-lt"/>
                          <a:ea typeface="+mn-ea"/>
                          <a:cs typeface="+mn-cs"/>
                        </a:rPr>
                        <a:t>Connectors</a:t>
                      </a:r>
                    </a:p>
                    <a:p>
                      <a:pPr marL="174625" indent="-174625" algn="l" defTabSz="914400" rtl="0" eaLnBrk="1" latinLnBrk="0" hangingPunct="1">
                        <a:buFont typeface="Arial" pitchFamily="34" charset="0"/>
                        <a:buChar char="•"/>
                      </a:pPr>
                      <a:r>
                        <a:rPr lang="en-CA" sz="1400" kern="1200" dirty="0" smtClean="0">
                          <a:solidFill>
                            <a:schemeClr val="dk1"/>
                          </a:solidFill>
                          <a:latin typeface="+mn-lt"/>
                          <a:ea typeface="+mn-ea"/>
                          <a:cs typeface="+mn-cs"/>
                        </a:rPr>
                        <a:t>NICs</a:t>
                      </a:r>
                    </a:p>
                    <a:p>
                      <a:pPr marL="174625" indent="-174625" algn="l" defTabSz="914400" rtl="0" eaLnBrk="1" latinLnBrk="0" hangingPunct="1">
                        <a:buFont typeface="Arial" pitchFamily="34" charset="0"/>
                        <a:buChar char="•"/>
                      </a:pPr>
                      <a:r>
                        <a:rPr lang="en-CA" sz="1400" kern="1200" dirty="0" smtClean="0">
                          <a:solidFill>
                            <a:schemeClr val="dk1"/>
                          </a:solidFill>
                          <a:latin typeface="+mn-lt"/>
                          <a:ea typeface="+mn-ea"/>
                          <a:cs typeface="+mn-cs"/>
                        </a:rPr>
                        <a:t>Interfaces</a:t>
                      </a:r>
                    </a:p>
                    <a:p>
                      <a:pPr marL="174625" indent="-174625" algn="l" defTabSz="914400" rtl="0" eaLnBrk="1" latinLnBrk="0" hangingPunct="1">
                        <a:buFont typeface="Arial" pitchFamily="34" charset="0"/>
                        <a:buChar char="•"/>
                      </a:pPr>
                      <a:r>
                        <a:rPr lang="en-CA" sz="1400" kern="1200" dirty="0" smtClean="0">
                          <a:solidFill>
                            <a:schemeClr val="dk1"/>
                          </a:solidFill>
                          <a:latin typeface="+mn-lt"/>
                          <a:ea typeface="+mn-ea"/>
                          <a:cs typeface="+mn-cs"/>
                        </a:rPr>
                        <a:t>Lasers and LEDs</a:t>
                      </a:r>
                    </a:p>
                    <a:p>
                      <a:pPr marL="174625" indent="-174625" algn="l" defTabSz="914400" rtl="0" eaLnBrk="1" latinLnBrk="0" hangingPunct="1">
                        <a:buFont typeface="Arial" pitchFamily="34" charset="0"/>
                        <a:buChar char="•"/>
                      </a:pPr>
                      <a:r>
                        <a:rPr lang="en-CA" sz="1400" kern="1200" dirty="0" smtClean="0">
                          <a:solidFill>
                            <a:schemeClr val="dk1"/>
                          </a:solidFill>
                          <a:latin typeface="+mn-lt"/>
                          <a:ea typeface="+mn-ea"/>
                          <a:cs typeface="+mn-cs"/>
                        </a:rPr>
                        <a:t>Photoreceptors</a:t>
                      </a:r>
                    </a:p>
                  </a:txBody>
                  <a:tcPr marL="91441" marR="91441" marT="45730" marB="45730"/>
                </a:tc>
                <a:tc>
                  <a:txBody>
                    <a:bodyPr/>
                    <a:lstStyle/>
                    <a:p>
                      <a:pPr marL="174625" indent="-174625" algn="l" defTabSz="914400" rtl="0" eaLnBrk="1" latinLnBrk="0" hangingPunct="1">
                        <a:buFont typeface="Arial" pitchFamily="34" charset="0"/>
                        <a:buChar char="•"/>
                      </a:pPr>
                      <a:r>
                        <a:rPr lang="en-CA" sz="1400" kern="1200" dirty="0" smtClean="0">
                          <a:solidFill>
                            <a:schemeClr val="dk1"/>
                          </a:solidFill>
                          <a:latin typeface="+mn-lt"/>
                          <a:ea typeface="+mn-ea"/>
                          <a:cs typeface="+mn-cs"/>
                        </a:rPr>
                        <a:t>Pulses of light</a:t>
                      </a:r>
                    </a:p>
                    <a:p>
                      <a:pPr marL="174625" indent="-174625" algn="l" defTabSz="914400" rtl="0" eaLnBrk="1" latinLnBrk="0" hangingPunct="1">
                        <a:buFont typeface="Arial" pitchFamily="34" charset="0"/>
                        <a:buChar char="•"/>
                      </a:pPr>
                      <a:r>
                        <a:rPr lang="en-CA" sz="1400" dirty="0" smtClean="0"/>
                        <a:t>Wavelength multiplexing using different colors</a:t>
                      </a:r>
                      <a:endParaRPr lang="en-CA" sz="1400" kern="1200" dirty="0">
                        <a:solidFill>
                          <a:schemeClr val="dk1"/>
                        </a:solidFill>
                        <a:latin typeface="+mn-lt"/>
                        <a:ea typeface="+mn-ea"/>
                        <a:cs typeface="+mn-cs"/>
                      </a:endParaRPr>
                    </a:p>
                  </a:txBody>
                  <a:tcPr marL="91441" marR="91441" marT="45730" marB="45730"/>
                </a:tc>
                <a:tc>
                  <a:txBody>
                    <a:bodyPr/>
                    <a:lstStyle/>
                    <a:p>
                      <a:pPr marL="174625" marR="0" indent="-174625" algn="l" defTabSz="914400" rtl="0" eaLnBrk="1" fontAlgn="auto" latinLnBrk="0" hangingPunct="1">
                        <a:lnSpc>
                          <a:spcPct val="100000"/>
                        </a:lnSpc>
                        <a:spcBef>
                          <a:spcPts val="0"/>
                        </a:spcBef>
                        <a:spcAft>
                          <a:spcPts val="0"/>
                        </a:spcAft>
                        <a:buClrTx/>
                        <a:buSzTx/>
                        <a:buFont typeface="Arial" pitchFamily="34" charset="0"/>
                        <a:buChar char="•"/>
                        <a:tabLst/>
                        <a:defRPr/>
                      </a:pPr>
                      <a:r>
                        <a:rPr lang="en-CA" sz="1400" kern="1200" dirty="0" smtClean="0">
                          <a:solidFill>
                            <a:schemeClr val="dk1"/>
                          </a:solidFill>
                          <a:latin typeface="+mn-lt"/>
                          <a:ea typeface="+mn-ea"/>
                          <a:cs typeface="+mn-cs"/>
                        </a:rPr>
                        <a:t>A pulse equals 1.</a:t>
                      </a:r>
                    </a:p>
                    <a:p>
                      <a:pPr marL="174625" marR="0" indent="-174625" algn="l" defTabSz="914400" rtl="0" eaLnBrk="1" fontAlgn="auto" latinLnBrk="0" hangingPunct="1">
                        <a:lnSpc>
                          <a:spcPct val="100000"/>
                        </a:lnSpc>
                        <a:spcBef>
                          <a:spcPts val="0"/>
                        </a:spcBef>
                        <a:spcAft>
                          <a:spcPts val="0"/>
                        </a:spcAft>
                        <a:buClrTx/>
                        <a:buSzTx/>
                        <a:buFont typeface="Arial" pitchFamily="34" charset="0"/>
                        <a:buChar char="•"/>
                        <a:tabLst/>
                        <a:defRPr/>
                      </a:pPr>
                      <a:r>
                        <a:rPr lang="en-CA" sz="1400" kern="1200" dirty="0" smtClean="0">
                          <a:solidFill>
                            <a:schemeClr val="dk1"/>
                          </a:solidFill>
                          <a:latin typeface="+mn-lt"/>
                          <a:ea typeface="+mn-ea"/>
                          <a:cs typeface="+mn-cs"/>
                        </a:rPr>
                        <a:t>No pulse is 0. </a:t>
                      </a:r>
                    </a:p>
                  </a:txBody>
                  <a:tcPr marL="91441" marR="91441" marT="45730" marB="45730"/>
                </a:tc>
              </a:tr>
              <a:tr h="914299">
                <a:tc>
                  <a:txBody>
                    <a:bodyPr/>
                    <a:lstStyle/>
                    <a:p>
                      <a:pPr algn="ctr"/>
                      <a:r>
                        <a:rPr lang="en-CA" sz="1400" b="1" dirty="0" smtClean="0"/>
                        <a:t>Wireless Media</a:t>
                      </a:r>
                      <a:endParaRPr lang="en-CA" sz="1400" b="1" dirty="0"/>
                    </a:p>
                  </a:txBody>
                  <a:tcPr marL="91441" marR="91441" marT="45730" marB="45730" anchor="ctr"/>
                </a:tc>
                <a:tc>
                  <a:txBody>
                    <a:bodyPr/>
                    <a:lstStyle/>
                    <a:p>
                      <a:pPr marL="174625" marR="0" indent="-174625" algn="l" defTabSz="914400" rtl="0" eaLnBrk="1" fontAlgn="auto" latinLnBrk="0" hangingPunct="1">
                        <a:lnSpc>
                          <a:spcPct val="100000"/>
                        </a:lnSpc>
                        <a:spcBef>
                          <a:spcPts val="0"/>
                        </a:spcBef>
                        <a:spcAft>
                          <a:spcPts val="0"/>
                        </a:spcAft>
                        <a:buClrTx/>
                        <a:buSzTx/>
                        <a:buFont typeface="Arial" pitchFamily="34" charset="0"/>
                        <a:buChar char="•"/>
                        <a:tabLst/>
                        <a:defRPr/>
                      </a:pPr>
                      <a:r>
                        <a:rPr lang="en-CA" sz="1400" kern="1200" dirty="0" smtClean="0">
                          <a:solidFill>
                            <a:schemeClr val="dk1"/>
                          </a:solidFill>
                          <a:latin typeface="+mn-lt"/>
                          <a:ea typeface="+mn-ea"/>
                          <a:cs typeface="+mn-cs"/>
                        </a:rPr>
                        <a:t>Access Points</a:t>
                      </a:r>
                    </a:p>
                    <a:p>
                      <a:pPr marL="174625" marR="0" indent="-174625" algn="l" defTabSz="914400" rtl="0" eaLnBrk="1" fontAlgn="auto" latinLnBrk="0" hangingPunct="1">
                        <a:lnSpc>
                          <a:spcPct val="100000"/>
                        </a:lnSpc>
                        <a:spcBef>
                          <a:spcPts val="0"/>
                        </a:spcBef>
                        <a:spcAft>
                          <a:spcPts val="0"/>
                        </a:spcAft>
                        <a:buClrTx/>
                        <a:buSzTx/>
                        <a:buFont typeface="Arial" pitchFamily="34" charset="0"/>
                        <a:buChar char="•"/>
                        <a:tabLst/>
                        <a:defRPr/>
                      </a:pPr>
                      <a:r>
                        <a:rPr lang="en-CA" sz="1400" kern="1200" dirty="0" smtClean="0">
                          <a:solidFill>
                            <a:schemeClr val="dk1"/>
                          </a:solidFill>
                          <a:latin typeface="+mn-lt"/>
                          <a:ea typeface="+mn-ea"/>
                          <a:cs typeface="+mn-cs"/>
                        </a:rPr>
                        <a:t>NICs</a:t>
                      </a:r>
                    </a:p>
                    <a:p>
                      <a:pPr marL="174625" marR="0" indent="-174625" algn="l" defTabSz="914400" rtl="0" eaLnBrk="1" fontAlgn="auto" latinLnBrk="0" hangingPunct="1">
                        <a:lnSpc>
                          <a:spcPct val="100000"/>
                        </a:lnSpc>
                        <a:spcBef>
                          <a:spcPts val="0"/>
                        </a:spcBef>
                        <a:spcAft>
                          <a:spcPts val="0"/>
                        </a:spcAft>
                        <a:buClrTx/>
                        <a:buSzTx/>
                        <a:buFont typeface="Arial" pitchFamily="34" charset="0"/>
                        <a:buChar char="•"/>
                        <a:tabLst/>
                        <a:defRPr/>
                      </a:pPr>
                      <a:r>
                        <a:rPr lang="en-CA" sz="1400" kern="1200" dirty="0" smtClean="0">
                          <a:solidFill>
                            <a:schemeClr val="dk1"/>
                          </a:solidFill>
                          <a:latin typeface="+mn-lt"/>
                          <a:ea typeface="+mn-ea"/>
                          <a:cs typeface="+mn-cs"/>
                        </a:rPr>
                        <a:t>Radio</a:t>
                      </a:r>
                    </a:p>
                    <a:p>
                      <a:pPr marL="174625" marR="0" indent="-174625" algn="l" defTabSz="914400" rtl="0" eaLnBrk="1" fontAlgn="auto" latinLnBrk="0" hangingPunct="1">
                        <a:lnSpc>
                          <a:spcPct val="100000"/>
                        </a:lnSpc>
                        <a:spcBef>
                          <a:spcPts val="0"/>
                        </a:spcBef>
                        <a:spcAft>
                          <a:spcPts val="0"/>
                        </a:spcAft>
                        <a:buClrTx/>
                        <a:buSzTx/>
                        <a:buFont typeface="Arial" pitchFamily="34" charset="0"/>
                        <a:buChar char="•"/>
                        <a:tabLst/>
                        <a:defRPr/>
                      </a:pPr>
                      <a:r>
                        <a:rPr lang="en-CA" sz="1400" kern="1200" dirty="0" smtClean="0">
                          <a:solidFill>
                            <a:schemeClr val="dk1"/>
                          </a:solidFill>
                          <a:latin typeface="+mn-lt"/>
                          <a:ea typeface="+mn-ea"/>
                          <a:cs typeface="+mn-cs"/>
                        </a:rPr>
                        <a:t>Antennae </a:t>
                      </a:r>
                    </a:p>
                  </a:txBody>
                  <a:tcPr marL="91441" marR="91441" marT="45730" marB="45730"/>
                </a:tc>
                <a:tc>
                  <a:txBody>
                    <a:bodyPr/>
                    <a:lstStyle/>
                    <a:p>
                      <a:pPr marL="174625" indent="-174625" algn="l" defTabSz="914400" rtl="0" eaLnBrk="1" latinLnBrk="0" hangingPunct="1">
                        <a:buFont typeface="Arial" pitchFamily="34" charset="0"/>
                        <a:buChar char="•"/>
                      </a:pPr>
                      <a:r>
                        <a:rPr lang="en-CA" sz="1400" kern="1200" dirty="0" smtClean="0">
                          <a:solidFill>
                            <a:schemeClr val="dk1"/>
                          </a:solidFill>
                          <a:latin typeface="+mn-lt"/>
                          <a:ea typeface="+mn-ea"/>
                          <a:cs typeface="+mn-cs"/>
                        </a:rPr>
                        <a:t>DSSS (direct-sequence spread-spectrum)</a:t>
                      </a:r>
                    </a:p>
                    <a:p>
                      <a:pPr marL="174625" indent="-174625" algn="l" defTabSz="914400" rtl="0" eaLnBrk="1" latinLnBrk="0" hangingPunct="1">
                        <a:buFont typeface="Arial" pitchFamily="34" charset="0"/>
                        <a:buChar char="•"/>
                      </a:pPr>
                      <a:r>
                        <a:rPr lang="en-CA" sz="1400" kern="1200" dirty="0" smtClean="0">
                          <a:solidFill>
                            <a:schemeClr val="dk1"/>
                          </a:solidFill>
                          <a:latin typeface="+mn-lt"/>
                          <a:ea typeface="+mn-ea"/>
                          <a:cs typeface="+mn-cs"/>
                        </a:rPr>
                        <a:t>OFDM (orthogonal frequency division multiplexing)</a:t>
                      </a:r>
                      <a:endParaRPr lang="en-CA" sz="1400" kern="1200" dirty="0">
                        <a:solidFill>
                          <a:schemeClr val="dk1"/>
                        </a:solidFill>
                        <a:latin typeface="+mn-lt"/>
                        <a:ea typeface="+mn-ea"/>
                        <a:cs typeface="+mn-cs"/>
                      </a:endParaRPr>
                    </a:p>
                  </a:txBody>
                  <a:tcPr marL="91441" marR="91441" marT="45730" marB="45730"/>
                </a:tc>
                <a:tc>
                  <a:txBody>
                    <a:bodyPr/>
                    <a:lstStyle/>
                    <a:p>
                      <a:pPr marL="174625" indent="-174625" algn="l" defTabSz="914400" rtl="0" eaLnBrk="1" latinLnBrk="0" hangingPunct="1">
                        <a:buFont typeface="Arial" pitchFamily="34" charset="0"/>
                        <a:buChar char="•"/>
                      </a:pPr>
                      <a:r>
                        <a:rPr lang="en-CA" sz="1400" kern="1200" dirty="0" smtClean="0">
                          <a:solidFill>
                            <a:schemeClr val="dk1"/>
                          </a:solidFill>
                          <a:latin typeface="+mn-lt"/>
                          <a:ea typeface="+mn-ea"/>
                          <a:cs typeface="+mn-cs"/>
                        </a:rPr>
                        <a:t>Radio waves</a:t>
                      </a:r>
                      <a:endParaRPr lang="en-CA" sz="1400" kern="1200" dirty="0">
                        <a:solidFill>
                          <a:schemeClr val="dk1"/>
                        </a:solidFill>
                        <a:latin typeface="+mn-lt"/>
                        <a:ea typeface="+mn-ea"/>
                        <a:cs typeface="+mn-cs"/>
                      </a:endParaRPr>
                    </a:p>
                  </a:txBody>
                  <a:tcPr marL="91441" marR="91441" marT="45730" marB="45730"/>
                </a:tc>
              </a:tr>
            </a:tbl>
          </a:graphicData>
        </a:graphic>
      </p:graphicFrame>
    </p:spTree>
  </p:cSld>
  <p:clrMapOvr>
    <a:masterClrMapping/>
  </p:clrMapOvr>
  <p:transition spd="med">
    <p:wipe dir="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p:cNvSpPr>
            <a:spLocks noGrp="1" noChangeArrowheads="1"/>
          </p:cNvSpPr>
          <p:nvPr>
            <p:ph type="title"/>
          </p:nvPr>
        </p:nvSpPr>
        <p:spPr/>
        <p:txBody>
          <a:bodyPr/>
          <a:lstStyle/>
          <a:p>
            <a:pPr eaLnBrk="1" hangingPunct="1"/>
            <a:r>
              <a:rPr lang="en-US" sz="1800">
                <a:latin typeface="Arial" charset="0"/>
              </a:rPr>
              <a:t>Fundamental Principles of Layer 1</a:t>
            </a:r>
            <a:r>
              <a:rPr lang="en-US">
                <a:latin typeface="Arial" charset="0"/>
              </a:rPr>
              <a:t/>
            </a:r>
            <a:br>
              <a:rPr lang="en-US">
                <a:latin typeface="Arial" charset="0"/>
              </a:rPr>
            </a:br>
            <a:r>
              <a:rPr lang="en-US">
                <a:latin typeface="Arial" charset="0"/>
              </a:rPr>
              <a:t>Throughput</a:t>
            </a:r>
          </a:p>
        </p:txBody>
      </p:sp>
      <p:pic>
        <p:nvPicPr>
          <p:cNvPr id="27650" name="Content Placeholder 2"/>
          <p:cNvPicPr>
            <a:picLocks noGrp="1" noChangeAspect="1"/>
          </p:cNvPicPr>
          <p:nvPr>
            <p:ph idx="1"/>
          </p:nvPr>
        </p:nvPicPr>
        <p:blipFill>
          <a:blip r:embed="rId3" cstate="email">
            <a:extLst>
              <a:ext uri="{28A0092B-C50C-407E-A947-70E740481C1C}">
                <a14:useLocalDpi xmlns:a14="http://schemas.microsoft.com/office/drawing/2010/main" xmlns="" val="0"/>
              </a:ext>
            </a:extLst>
          </a:blip>
          <a:srcRect l="-28706" r="-28706"/>
          <a:stretch>
            <a:fillRect/>
          </a:stretch>
        </p:blipFill>
        <p:spPr>
          <a:xfrm>
            <a:off x="1009650" y="2025472"/>
            <a:ext cx="7232650" cy="4211816"/>
          </a:xfrm>
          <a:ln>
            <a:solidFill>
              <a:schemeClr val="tx1"/>
            </a:solidFill>
          </a:ln>
        </p:spPr>
      </p:pic>
    </p:spTree>
  </p:cSld>
  <p:clrMapOvr>
    <a:masterClrMapping/>
  </p:clrMapOvr>
  <p:transition spd="med">
    <p:wipe dir="r"/>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118386" y="2263775"/>
            <a:ext cx="4348008" cy="1481138"/>
          </a:xfrm>
        </p:spPr>
        <p:txBody>
          <a:bodyPr/>
          <a:lstStyle/>
          <a:p>
            <a:pPr eaLnBrk="1" hangingPunct="1"/>
            <a:r>
              <a:rPr lang="en-US" sz="2400" dirty="0" smtClean="0"/>
              <a:t>Network </a:t>
            </a:r>
            <a:r>
              <a:rPr lang="en-US" sz="2400" dirty="0"/>
              <a:t>Media</a:t>
            </a:r>
          </a:p>
        </p:txBody>
      </p:sp>
    </p:spTree>
    <p:extLst>
      <p:ext uri="{BB962C8B-B14F-4D97-AF65-F5344CB8AC3E}">
        <p14:creationId xmlns:p14="http://schemas.microsoft.com/office/powerpoint/2010/main" xmlns="" val="372109466"/>
      </p:ext>
    </p:extLst>
  </p:cSld>
  <p:clrMapOvr>
    <a:masterClrMapping/>
  </p:clrMapOvr>
  <p:transition>
    <p:wipe dir="r"/>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2"/>
          <p:cNvSpPr>
            <a:spLocks noGrp="1" noChangeArrowheads="1"/>
          </p:cNvSpPr>
          <p:nvPr>
            <p:ph type="title"/>
          </p:nvPr>
        </p:nvSpPr>
        <p:spPr/>
        <p:txBody>
          <a:bodyPr/>
          <a:lstStyle/>
          <a:p>
            <a:pPr eaLnBrk="1" hangingPunct="1"/>
            <a:r>
              <a:rPr lang="en-US">
                <a:latin typeface="Arial" charset="0"/>
              </a:rPr>
              <a:t/>
            </a:r>
            <a:br>
              <a:rPr lang="en-US">
                <a:latin typeface="Arial" charset="0"/>
              </a:rPr>
            </a:br>
            <a:r>
              <a:rPr lang="en-US" sz="1800">
                <a:latin typeface="Arial" charset="0"/>
              </a:rPr>
              <a:t>Copper Cabling</a:t>
            </a:r>
            <a:br>
              <a:rPr lang="en-US" sz="1800">
                <a:latin typeface="Arial" charset="0"/>
              </a:rPr>
            </a:br>
            <a:r>
              <a:rPr lang="en-US">
                <a:latin typeface="Arial" charset="0"/>
              </a:rPr>
              <a:t>Copper Media</a:t>
            </a:r>
          </a:p>
        </p:txBody>
      </p:sp>
      <p:pic>
        <p:nvPicPr>
          <p:cNvPr id="35842" name="Picture 3">
            <a:hlinkClick r:id="rId3"/>
          </p:cNvPr>
          <p:cNvPicPr>
            <a:picLocks noChangeAspect="1" noChangeArrowheads="1"/>
          </p:cNvPicPr>
          <p:nvPr/>
        </p:nvPicPr>
        <p:blipFill>
          <a:blip r:embed="rId4" cstate="email">
            <a:extLst>
              <a:ext uri="{28A0092B-C50C-407E-A947-70E740481C1C}">
                <a14:useLocalDpi xmlns:a14="http://schemas.microsoft.com/office/drawing/2010/main" xmlns="" val="0"/>
              </a:ext>
            </a:extLst>
          </a:blip>
          <a:srcRect/>
          <a:stretch>
            <a:fillRect/>
          </a:stretch>
        </p:blipFill>
        <p:spPr bwMode="auto">
          <a:xfrm rot="-5400000">
            <a:off x="5603719" y="1988682"/>
            <a:ext cx="1938039" cy="18151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35843" name="Picture 4"/>
          <p:cNvPicPr>
            <a:picLocks noChangeAspect="1" noChangeArrowheads="1"/>
          </p:cNvPicPr>
          <p:nvPr/>
        </p:nvPicPr>
        <p:blipFill>
          <a:blip r:embed="rId5" cstate="email">
            <a:extLst>
              <a:ext uri="{28A0092B-C50C-407E-A947-70E740481C1C}">
                <a14:useLocalDpi xmlns:a14="http://schemas.microsoft.com/office/drawing/2010/main" xmlns="" val="0"/>
              </a:ext>
            </a:extLst>
          </a:blip>
          <a:srcRect/>
          <a:stretch>
            <a:fillRect/>
          </a:stretch>
        </p:blipFill>
        <p:spPr bwMode="auto">
          <a:xfrm>
            <a:off x="1707739" y="1798639"/>
            <a:ext cx="2619786" cy="215671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35844" name="Picture 5"/>
          <p:cNvPicPr>
            <a:picLocks noChangeAspect="1" noChangeArrowheads="1"/>
          </p:cNvPicPr>
          <p:nvPr/>
        </p:nvPicPr>
        <p:blipFill>
          <a:blip r:embed="rId6">
            <a:extLst>
              <a:ext uri="{28A0092B-C50C-407E-A947-70E740481C1C}">
                <a14:useLocalDpi xmlns:a14="http://schemas.microsoft.com/office/drawing/2010/main" xmlns="" val="0"/>
              </a:ext>
            </a:extLst>
          </a:blip>
          <a:srcRect/>
          <a:stretch>
            <a:fillRect/>
          </a:stretch>
        </p:blipFill>
        <p:spPr bwMode="auto">
          <a:xfrm>
            <a:off x="2426606" y="4710113"/>
            <a:ext cx="4825094" cy="144066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7" name="Rectangle 6"/>
          <p:cNvSpPr/>
          <p:nvPr/>
        </p:nvSpPr>
        <p:spPr>
          <a:xfrm>
            <a:off x="5301830" y="1836738"/>
            <a:ext cx="2559469" cy="270192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CA" dirty="0"/>
          </a:p>
        </p:txBody>
      </p:sp>
      <p:sp>
        <p:nvSpPr>
          <p:cNvPr id="35846" name="TextBox 7"/>
          <p:cNvSpPr txBox="1">
            <a:spLocks noChangeArrowheads="1"/>
          </p:cNvSpPr>
          <p:nvPr/>
        </p:nvSpPr>
        <p:spPr bwMode="auto">
          <a:xfrm>
            <a:off x="5647407" y="3861690"/>
            <a:ext cx="1832894" cy="7223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sz="1400" dirty="0" smtClean="0"/>
              <a:t>Shielded Twisted Pair (STP) Cable</a:t>
            </a:r>
            <a:endParaRPr lang="en-CA" sz="1400" dirty="0"/>
          </a:p>
        </p:txBody>
      </p:sp>
      <p:sp>
        <p:nvSpPr>
          <p:cNvPr id="9" name="Rectangle 8"/>
          <p:cNvSpPr/>
          <p:nvPr/>
        </p:nvSpPr>
        <p:spPr>
          <a:xfrm>
            <a:off x="1591932" y="1855788"/>
            <a:ext cx="2849893" cy="268287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CA" dirty="0"/>
          </a:p>
        </p:txBody>
      </p:sp>
      <p:sp>
        <p:nvSpPr>
          <p:cNvPr id="35848" name="TextBox 9"/>
          <p:cNvSpPr txBox="1">
            <a:spLocks noChangeArrowheads="1"/>
          </p:cNvSpPr>
          <p:nvPr/>
        </p:nvSpPr>
        <p:spPr bwMode="auto">
          <a:xfrm>
            <a:off x="2134269" y="3895027"/>
            <a:ext cx="1831975" cy="7223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sz="1400" dirty="0" smtClean="0"/>
              <a:t>Unshielded Twisted Pair (UTP) Cable</a:t>
            </a:r>
            <a:endParaRPr lang="en-CA" sz="1400" dirty="0"/>
          </a:p>
        </p:txBody>
      </p:sp>
      <p:sp>
        <p:nvSpPr>
          <p:cNvPr id="11" name="Rectangle 10"/>
          <p:cNvSpPr/>
          <p:nvPr/>
        </p:nvSpPr>
        <p:spPr>
          <a:xfrm>
            <a:off x="2233271" y="4633913"/>
            <a:ext cx="5211763" cy="186213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CA" dirty="0"/>
          </a:p>
        </p:txBody>
      </p:sp>
      <p:sp>
        <p:nvSpPr>
          <p:cNvPr id="35850" name="TextBox 11"/>
          <p:cNvSpPr txBox="1">
            <a:spLocks noChangeArrowheads="1"/>
          </p:cNvSpPr>
          <p:nvPr/>
        </p:nvSpPr>
        <p:spPr bwMode="auto">
          <a:xfrm>
            <a:off x="2514600" y="6356350"/>
            <a:ext cx="4687888" cy="4571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sz="1400" dirty="0" smtClean="0"/>
              <a:t>Coaxial Cable</a:t>
            </a:r>
            <a:endParaRPr lang="en-CA" sz="1400" dirty="0"/>
          </a:p>
        </p:txBody>
      </p:sp>
    </p:spTree>
  </p:cSld>
  <p:clrMapOvr>
    <a:masterClrMapping/>
  </p:clrMapOvr>
  <p:transition spd="med">
    <p:wipe dir="r"/>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2"/>
          <p:cNvSpPr>
            <a:spLocks noGrp="1" noChangeArrowheads="1"/>
          </p:cNvSpPr>
          <p:nvPr>
            <p:ph type="title"/>
          </p:nvPr>
        </p:nvSpPr>
        <p:spPr/>
        <p:txBody>
          <a:bodyPr/>
          <a:lstStyle/>
          <a:p>
            <a:pPr eaLnBrk="1" hangingPunct="1"/>
            <a:r>
              <a:rPr lang="en-US" dirty="0">
                <a:latin typeface="Arial" charset="0"/>
              </a:rPr>
              <a:t/>
            </a:r>
            <a:br>
              <a:rPr lang="en-US" dirty="0">
                <a:latin typeface="Arial" charset="0"/>
              </a:rPr>
            </a:br>
            <a:r>
              <a:rPr lang="en-US" sz="1800" dirty="0">
                <a:latin typeface="Arial" charset="0"/>
              </a:rPr>
              <a:t>Copper Cabling</a:t>
            </a:r>
            <a:br>
              <a:rPr lang="en-US" sz="1800" dirty="0">
                <a:latin typeface="Arial" charset="0"/>
              </a:rPr>
            </a:br>
            <a:r>
              <a:rPr lang="en-US" dirty="0" smtClean="0">
                <a:latin typeface="Arial" charset="0"/>
              </a:rPr>
              <a:t>UTP Cable</a:t>
            </a:r>
            <a:endParaRPr lang="en-US" dirty="0">
              <a:latin typeface="Arial" charset="0"/>
            </a:endParaRPr>
          </a:p>
        </p:txBody>
      </p:sp>
      <p:pic>
        <p:nvPicPr>
          <p:cNvPr id="2" name="Picture 1"/>
          <p:cNvPicPr>
            <a:picLocks noChangeAspect="1"/>
          </p:cNvPicPr>
          <p:nvPr/>
        </p:nvPicPr>
        <p:blipFill>
          <a:blip r:embed="rId3"/>
          <a:stretch>
            <a:fillRect/>
          </a:stretch>
        </p:blipFill>
        <p:spPr>
          <a:xfrm>
            <a:off x="484307" y="1544824"/>
            <a:ext cx="8250721" cy="4512767"/>
          </a:xfrm>
          <a:prstGeom prst="rect">
            <a:avLst/>
          </a:prstGeom>
        </p:spPr>
      </p:pic>
    </p:spTree>
  </p:cSld>
  <p:clrMapOvr>
    <a:masterClrMapping/>
  </p:clrMapOvr>
  <p:transition spd="med">
    <p:wipe dir="r"/>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2"/>
          <p:cNvSpPr>
            <a:spLocks noGrp="1" noChangeArrowheads="1"/>
          </p:cNvSpPr>
          <p:nvPr>
            <p:ph type="title"/>
          </p:nvPr>
        </p:nvSpPr>
        <p:spPr/>
        <p:txBody>
          <a:bodyPr/>
          <a:lstStyle/>
          <a:p>
            <a:pPr eaLnBrk="1" hangingPunct="1"/>
            <a:r>
              <a:rPr lang="en-US" dirty="0">
                <a:latin typeface="Arial" charset="0"/>
              </a:rPr>
              <a:t/>
            </a:r>
            <a:br>
              <a:rPr lang="en-US" dirty="0">
                <a:latin typeface="Arial" charset="0"/>
              </a:rPr>
            </a:br>
            <a:r>
              <a:rPr lang="en-US" sz="1800" dirty="0">
                <a:latin typeface="Arial" charset="0"/>
              </a:rPr>
              <a:t>Copper Cabling</a:t>
            </a:r>
            <a:br>
              <a:rPr lang="en-US" sz="1800" dirty="0">
                <a:latin typeface="Arial" charset="0"/>
              </a:rPr>
            </a:br>
            <a:r>
              <a:rPr lang="en-US" dirty="0" smtClean="0">
                <a:latin typeface="Arial" charset="0"/>
              </a:rPr>
              <a:t>STP Cable</a:t>
            </a:r>
            <a:endParaRPr lang="en-US" dirty="0">
              <a:latin typeface="Arial" charset="0"/>
            </a:endParaRPr>
          </a:p>
        </p:txBody>
      </p:sp>
      <p:pic>
        <p:nvPicPr>
          <p:cNvPr id="39938" name="Picture 2"/>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1695450" y="1830387"/>
            <a:ext cx="4967288" cy="4388279"/>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39939" name="TextBox 4"/>
          <p:cNvSpPr txBox="1">
            <a:spLocks noChangeArrowheads="1"/>
          </p:cNvSpPr>
          <p:nvPr/>
        </p:nvSpPr>
        <p:spPr bwMode="auto">
          <a:xfrm>
            <a:off x="4170808" y="2292350"/>
            <a:ext cx="1188147" cy="2862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sz="1400" b="1" dirty="0"/>
              <a:t>Foil Shields</a:t>
            </a:r>
          </a:p>
        </p:txBody>
      </p:sp>
      <p:cxnSp>
        <p:nvCxnSpPr>
          <p:cNvPr id="6" name="Straight Arrow Connector 5"/>
          <p:cNvCxnSpPr/>
          <p:nvPr/>
        </p:nvCxnSpPr>
        <p:spPr>
          <a:xfrm>
            <a:off x="4938713" y="2568575"/>
            <a:ext cx="0" cy="1641475"/>
          </a:xfrm>
          <a:prstGeom prst="straightConnector1">
            <a:avLst/>
          </a:prstGeom>
          <a:ln w="28575">
            <a:solidFill>
              <a:schemeClr val="tx1"/>
            </a:solidFill>
            <a:headEnd type="none" w="med" len="med"/>
            <a:tailEnd type="stealth" w="lg" len="lg"/>
          </a:ln>
        </p:spPr>
        <p:style>
          <a:lnRef idx="1">
            <a:schemeClr val="accent1"/>
          </a:lnRef>
          <a:fillRef idx="0">
            <a:schemeClr val="accent1"/>
          </a:fillRef>
          <a:effectRef idx="0">
            <a:schemeClr val="accent1"/>
          </a:effectRef>
          <a:fontRef idx="minor">
            <a:schemeClr val="tx1"/>
          </a:fontRef>
        </p:style>
      </p:cxnSp>
      <p:sp>
        <p:nvSpPr>
          <p:cNvPr id="39941" name="TextBox 6"/>
          <p:cNvSpPr txBox="1">
            <a:spLocks noChangeArrowheads="1"/>
          </p:cNvSpPr>
          <p:nvPr/>
        </p:nvSpPr>
        <p:spPr bwMode="auto">
          <a:xfrm>
            <a:off x="2742729" y="1897063"/>
            <a:ext cx="2034531" cy="286232"/>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sz="1400" b="1"/>
              <a:t>Braided or Foil Shield</a:t>
            </a:r>
          </a:p>
        </p:txBody>
      </p:sp>
    </p:spTree>
  </p:cSld>
  <p:clrMapOvr>
    <a:masterClrMapping/>
  </p:clrMapOvr>
  <p:transition spd="med">
    <p:wipe dir="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pPr eaLnBrk="1" hangingPunct="1"/>
            <a:r>
              <a:rPr lang="en-US" sz="1800" dirty="0" smtClean="0">
                <a:latin typeface="Arial" charset="0"/>
              </a:rPr>
              <a:t>LANs, WANs, and the Internet</a:t>
            </a:r>
            <a:r>
              <a:rPr lang="en-US" dirty="0">
                <a:latin typeface="Arial" charset="0"/>
              </a:rPr>
              <a:t/>
            </a:r>
            <a:br>
              <a:rPr lang="en-US" dirty="0">
                <a:latin typeface="Arial" charset="0"/>
              </a:rPr>
            </a:br>
            <a:r>
              <a:rPr lang="en-US" dirty="0" smtClean="0">
                <a:latin typeface="Arial" charset="0"/>
              </a:rPr>
              <a:t>Network Components</a:t>
            </a:r>
            <a:endParaRPr lang="en-US" dirty="0">
              <a:solidFill>
                <a:srgbClr val="00B0F0"/>
              </a:solidFill>
              <a:latin typeface="Arial" charset="0"/>
            </a:endParaRPr>
          </a:p>
        </p:txBody>
      </p:sp>
      <p:sp>
        <p:nvSpPr>
          <p:cNvPr id="2" name="Content Placeholder 1"/>
          <p:cNvSpPr>
            <a:spLocks noGrp="1"/>
          </p:cNvSpPr>
          <p:nvPr>
            <p:ph idx="1"/>
          </p:nvPr>
        </p:nvSpPr>
        <p:spPr>
          <a:xfrm>
            <a:off x="213110" y="1232592"/>
            <a:ext cx="4993592" cy="5093780"/>
          </a:xfrm>
        </p:spPr>
        <p:txBody>
          <a:bodyPr>
            <a:normAutofit/>
          </a:bodyPr>
          <a:lstStyle/>
          <a:p>
            <a:r>
              <a:rPr lang="en-US" sz="2000" dirty="0" smtClean="0"/>
              <a:t>Network Representations</a:t>
            </a:r>
          </a:p>
          <a:p>
            <a:pPr lvl="1"/>
            <a:r>
              <a:rPr lang="en-US" sz="1600" dirty="0"/>
              <a:t>W</a:t>
            </a:r>
            <a:r>
              <a:rPr lang="en-US" sz="1600" dirty="0" smtClean="0"/>
              <a:t>hat do the symbols represent?</a:t>
            </a:r>
          </a:p>
          <a:p>
            <a:r>
              <a:rPr lang="en-US" sz="2000" dirty="0" smtClean="0"/>
              <a:t>Topology Diagrams</a:t>
            </a:r>
          </a:p>
          <a:p>
            <a:pPr marL="461963" lvl="1" indent="-230188">
              <a:buFont typeface="Arial" panose="020B0604020202020204" pitchFamily="34" charset="0"/>
              <a:buChar char="•"/>
            </a:pPr>
            <a:r>
              <a:rPr lang="en-US" sz="1600" dirty="0" smtClean="0"/>
              <a:t>Physical</a:t>
            </a:r>
          </a:p>
          <a:p>
            <a:pPr marL="461963" lvl="1" indent="-230188">
              <a:buFont typeface="Arial" panose="020B0604020202020204" pitchFamily="34" charset="0"/>
              <a:buChar char="•"/>
            </a:pPr>
            <a:r>
              <a:rPr lang="en-US" sz="1600" dirty="0" smtClean="0"/>
              <a:t>Logical</a:t>
            </a:r>
          </a:p>
          <a:p>
            <a:pPr marL="522288" indent="-285750">
              <a:buFont typeface="Arial" panose="020B0604020202020204" pitchFamily="34" charset="0"/>
              <a:buChar char="•"/>
            </a:pPr>
            <a:endParaRPr lang="en-US" dirty="0" smtClean="0"/>
          </a:p>
        </p:txBody>
      </p:sp>
      <p:pic>
        <p:nvPicPr>
          <p:cNvPr id="3" name="Picture 2"/>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7023624" y="1232592"/>
            <a:ext cx="1434921" cy="990476"/>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7172287" y="2890593"/>
            <a:ext cx="1219048" cy="888889"/>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xmlns="" val="0"/>
              </a:ext>
            </a:extLst>
          </a:blip>
          <a:stretch>
            <a:fillRect/>
          </a:stretch>
        </p:blipFill>
        <p:spPr>
          <a:xfrm>
            <a:off x="6334837" y="4142245"/>
            <a:ext cx="2336508" cy="304762"/>
          </a:xfrm>
          <a:prstGeom prst="rect">
            <a:avLst/>
          </a:prstGeom>
        </p:spPr>
      </p:pic>
      <p:pic>
        <p:nvPicPr>
          <p:cNvPr id="9" name="Picture 8"/>
          <p:cNvPicPr>
            <a:picLocks noChangeAspect="1"/>
          </p:cNvPicPr>
          <p:nvPr/>
        </p:nvPicPr>
        <p:blipFill>
          <a:blip r:embed="rId6">
            <a:extLst>
              <a:ext uri="{28A0092B-C50C-407E-A947-70E740481C1C}">
                <a14:useLocalDpi xmlns:a14="http://schemas.microsoft.com/office/drawing/2010/main" xmlns="" val="0"/>
              </a:ext>
            </a:extLst>
          </a:blip>
          <a:stretch>
            <a:fillRect/>
          </a:stretch>
        </p:blipFill>
        <p:spPr>
          <a:xfrm>
            <a:off x="7042671" y="5132721"/>
            <a:ext cx="1396825" cy="634921"/>
          </a:xfrm>
          <a:prstGeom prst="rect">
            <a:avLst/>
          </a:prstGeom>
        </p:spPr>
      </p:pic>
      <p:pic>
        <p:nvPicPr>
          <p:cNvPr id="11" name="Picture 10"/>
          <p:cNvPicPr>
            <a:picLocks noChangeAspect="1"/>
          </p:cNvPicPr>
          <p:nvPr/>
        </p:nvPicPr>
        <p:blipFill>
          <a:blip r:embed="rId7">
            <a:extLst>
              <a:ext uri="{28A0092B-C50C-407E-A947-70E740481C1C}">
                <a14:useLocalDpi xmlns:a14="http://schemas.microsoft.com/office/drawing/2010/main" xmlns="" val="0"/>
              </a:ext>
            </a:extLst>
          </a:blip>
          <a:stretch>
            <a:fillRect/>
          </a:stretch>
        </p:blipFill>
        <p:spPr>
          <a:xfrm>
            <a:off x="2046821" y="4834308"/>
            <a:ext cx="1333333" cy="1041270"/>
          </a:xfrm>
          <a:prstGeom prst="rect">
            <a:avLst/>
          </a:prstGeom>
        </p:spPr>
      </p:pic>
      <p:pic>
        <p:nvPicPr>
          <p:cNvPr id="12" name="Picture 11"/>
          <p:cNvPicPr>
            <a:picLocks noChangeAspect="1"/>
          </p:cNvPicPr>
          <p:nvPr/>
        </p:nvPicPr>
        <p:blipFill>
          <a:blip r:embed="rId8">
            <a:extLst>
              <a:ext uri="{28A0092B-C50C-407E-A947-70E740481C1C}">
                <a14:useLocalDpi xmlns:a14="http://schemas.microsoft.com/office/drawing/2010/main" xmlns="" val="0"/>
              </a:ext>
            </a:extLst>
          </a:blip>
          <a:stretch>
            <a:fillRect/>
          </a:stretch>
        </p:blipFill>
        <p:spPr>
          <a:xfrm>
            <a:off x="4551721" y="3126372"/>
            <a:ext cx="1219048" cy="1015873"/>
          </a:xfrm>
          <a:prstGeom prst="rect">
            <a:avLst/>
          </a:prstGeom>
        </p:spPr>
      </p:pic>
      <p:pic>
        <p:nvPicPr>
          <p:cNvPr id="13" name="Picture 12"/>
          <p:cNvPicPr>
            <a:picLocks noChangeAspect="1"/>
          </p:cNvPicPr>
          <p:nvPr/>
        </p:nvPicPr>
        <p:blipFill>
          <a:blip r:embed="rId9">
            <a:extLst>
              <a:ext uri="{28A0092B-C50C-407E-A947-70E740481C1C}">
                <a14:useLocalDpi xmlns:a14="http://schemas.microsoft.com/office/drawing/2010/main" xmlns="" val="0"/>
              </a:ext>
            </a:extLst>
          </a:blip>
          <a:stretch>
            <a:fillRect/>
          </a:stretch>
        </p:blipFill>
        <p:spPr>
          <a:xfrm>
            <a:off x="4069182" y="4925663"/>
            <a:ext cx="1701587" cy="787302"/>
          </a:xfrm>
          <a:prstGeom prst="rect">
            <a:avLst/>
          </a:prstGeom>
        </p:spPr>
      </p:pic>
    </p:spTree>
    <p:extLst>
      <p:ext uri="{BB962C8B-B14F-4D97-AF65-F5344CB8AC3E}">
        <p14:creationId xmlns:p14="http://schemas.microsoft.com/office/powerpoint/2010/main" xmlns="" val="2014576982"/>
      </p:ext>
    </p:extLst>
  </p:cSld>
  <p:clrMapOvr>
    <a:masterClrMapping/>
  </p:clrMapOvr>
  <p:transition spd="med">
    <p:wipe dir="r"/>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2"/>
          <p:cNvSpPr>
            <a:spLocks noGrp="1" noChangeArrowheads="1"/>
          </p:cNvSpPr>
          <p:nvPr>
            <p:ph type="title"/>
          </p:nvPr>
        </p:nvSpPr>
        <p:spPr/>
        <p:txBody>
          <a:bodyPr/>
          <a:lstStyle/>
          <a:p>
            <a:pPr eaLnBrk="1" hangingPunct="1"/>
            <a:r>
              <a:rPr lang="en-US">
                <a:latin typeface="Arial" charset="0"/>
              </a:rPr>
              <a:t/>
            </a:r>
            <a:br>
              <a:rPr lang="en-US">
                <a:latin typeface="Arial" charset="0"/>
              </a:rPr>
            </a:br>
            <a:r>
              <a:rPr lang="en-US" sz="1800">
                <a:latin typeface="Arial" charset="0"/>
              </a:rPr>
              <a:t>Copper Cabling</a:t>
            </a:r>
            <a:br>
              <a:rPr lang="en-US" sz="1800">
                <a:latin typeface="Arial" charset="0"/>
              </a:rPr>
            </a:br>
            <a:r>
              <a:rPr lang="en-US">
                <a:latin typeface="Arial" charset="0"/>
              </a:rPr>
              <a:t>Coaxial Cable</a:t>
            </a:r>
          </a:p>
        </p:txBody>
      </p:sp>
      <p:pic>
        <p:nvPicPr>
          <p:cNvPr id="41986" name="Picture 2"/>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772181" y="1804988"/>
            <a:ext cx="8035270" cy="4672012"/>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pic>
    </p:spTree>
  </p:cSld>
  <p:clrMapOvr>
    <a:masterClrMapping/>
  </p:clrMapOvr>
  <p:transition spd="med">
    <p:wipe dir="r"/>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Rectangle 2"/>
          <p:cNvSpPr>
            <a:spLocks noGrp="1" noChangeArrowheads="1"/>
          </p:cNvSpPr>
          <p:nvPr>
            <p:ph type="title"/>
          </p:nvPr>
        </p:nvSpPr>
        <p:spPr/>
        <p:txBody>
          <a:bodyPr/>
          <a:lstStyle/>
          <a:p>
            <a:pPr eaLnBrk="1" hangingPunct="1"/>
            <a:r>
              <a:rPr lang="en-US" dirty="0">
                <a:latin typeface="Arial" charset="0"/>
              </a:rPr>
              <a:t/>
            </a:r>
            <a:br>
              <a:rPr lang="en-US" dirty="0">
                <a:latin typeface="Arial" charset="0"/>
              </a:rPr>
            </a:br>
            <a:r>
              <a:rPr lang="en-US" dirty="0">
                <a:latin typeface="Arial" charset="0"/>
              </a:rPr>
              <a:t>UTP </a:t>
            </a:r>
            <a:r>
              <a:rPr lang="en-US" dirty="0" smtClean="0">
                <a:latin typeface="Arial" charset="0"/>
              </a:rPr>
              <a:t>Cabling</a:t>
            </a:r>
            <a:endParaRPr lang="en-US" dirty="0">
              <a:latin typeface="Arial" charset="0"/>
            </a:endParaRPr>
          </a:p>
        </p:txBody>
      </p:sp>
      <p:sp>
        <p:nvSpPr>
          <p:cNvPr id="6" name="Rectangle 34"/>
          <p:cNvSpPr txBox="1">
            <a:spLocks noChangeArrowheads="1"/>
          </p:cNvSpPr>
          <p:nvPr/>
        </p:nvSpPr>
        <p:spPr bwMode="auto">
          <a:xfrm>
            <a:off x="289717" y="1323184"/>
            <a:ext cx="7940675" cy="464072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82124" tIns="41061" rIns="82124" bIns="41061" numCol="1" anchor="t" anchorCtr="0" compatLnSpc="1">
            <a:prstTxWarp prst="textNoShape">
              <a:avLst/>
            </a:prstTxWarp>
          </a:bodyPr>
          <a:lstStyle>
            <a:lvl1pPr marL="236538" indent="-236538" algn="l" defTabSz="814388" rtl="0" eaLnBrk="0" fontAlgn="base" hangingPunct="0">
              <a:lnSpc>
                <a:spcPct val="95000"/>
              </a:lnSpc>
              <a:spcBef>
                <a:spcPct val="50000"/>
              </a:spcBef>
              <a:spcAft>
                <a:spcPct val="0"/>
              </a:spcAft>
              <a:buClr>
                <a:srgbClr val="708CA1"/>
              </a:buClr>
              <a:buFont typeface="Wingdings" charset="0"/>
              <a:buChar char="§"/>
              <a:defRPr sz="2400">
                <a:solidFill>
                  <a:schemeClr val="tx1"/>
                </a:solidFill>
                <a:latin typeface="+mn-lt"/>
                <a:ea typeface="ＭＳ Ｐゴシック" charset="0"/>
                <a:cs typeface="ＭＳ Ｐゴシック" charset="0"/>
              </a:defRPr>
            </a:lvl1pPr>
            <a:lvl2pPr marL="574675" indent="-117475"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2pPr>
            <a:lvl3pPr marL="914400"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3pPr>
            <a:lvl4pPr marL="1254125" indent="117475"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4pPr>
            <a:lvl5pPr marL="1604963" indent="223838"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5pPr>
            <a:lvl6pPr marL="2062163" algn="l" defTabSz="814388" rtl="0" eaLnBrk="1" fontAlgn="base" hangingPunct="1">
              <a:lnSpc>
                <a:spcPct val="95000"/>
              </a:lnSpc>
              <a:spcBef>
                <a:spcPct val="35000"/>
              </a:spcBef>
              <a:spcAft>
                <a:spcPct val="0"/>
              </a:spcAft>
              <a:buClr>
                <a:srgbClr val="708CA1"/>
              </a:buClr>
              <a:defRPr sz="2000">
                <a:solidFill>
                  <a:schemeClr val="tx1"/>
                </a:solidFill>
                <a:latin typeface="+mn-lt"/>
              </a:defRPr>
            </a:lvl6pPr>
            <a:lvl7pPr marL="2519363" algn="l" defTabSz="814388" rtl="0" eaLnBrk="1" fontAlgn="base" hangingPunct="1">
              <a:lnSpc>
                <a:spcPct val="95000"/>
              </a:lnSpc>
              <a:spcBef>
                <a:spcPct val="35000"/>
              </a:spcBef>
              <a:spcAft>
                <a:spcPct val="0"/>
              </a:spcAft>
              <a:buClr>
                <a:srgbClr val="708CA1"/>
              </a:buClr>
              <a:defRPr sz="2000">
                <a:solidFill>
                  <a:schemeClr val="tx1"/>
                </a:solidFill>
                <a:latin typeface="+mn-lt"/>
              </a:defRPr>
            </a:lvl7pPr>
            <a:lvl8pPr marL="2976563" algn="l" defTabSz="814388" rtl="0" eaLnBrk="1" fontAlgn="base" hangingPunct="1">
              <a:lnSpc>
                <a:spcPct val="95000"/>
              </a:lnSpc>
              <a:spcBef>
                <a:spcPct val="35000"/>
              </a:spcBef>
              <a:spcAft>
                <a:spcPct val="0"/>
              </a:spcAft>
              <a:buClr>
                <a:srgbClr val="708CA1"/>
              </a:buClr>
              <a:defRPr sz="2000">
                <a:solidFill>
                  <a:schemeClr val="tx1"/>
                </a:solidFill>
                <a:latin typeface="+mn-lt"/>
              </a:defRPr>
            </a:lvl8pPr>
            <a:lvl9pPr marL="3433763" algn="l" defTabSz="814388" rtl="0" eaLnBrk="1" fontAlgn="base" hangingPunct="1">
              <a:lnSpc>
                <a:spcPct val="95000"/>
              </a:lnSpc>
              <a:spcBef>
                <a:spcPct val="35000"/>
              </a:spcBef>
              <a:spcAft>
                <a:spcPct val="0"/>
              </a:spcAft>
              <a:buClr>
                <a:srgbClr val="708CA1"/>
              </a:buClr>
              <a:defRPr sz="2000">
                <a:solidFill>
                  <a:schemeClr val="tx1"/>
                </a:solidFill>
                <a:latin typeface="+mn-lt"/>
              </a:defRPr>
            </a:lvl9pPr>
          </a:lstStyle>
          <a:p>
            <a:pPr marL="0" indent="0">
              <a:buNone/>
            </a:pPr>
            <a:r>
              <a:rPr lang="en-US" sz="2000" dirty="0"/>
              <a:t>UTP cable does not use shielding to counter the effects of EMI and RFI. Instead, cable designers have discovered that they can limit the negative effect of crosstalk by</a:t>
            </a:r>
            <a:r>
              <a:rPr lang="en-US" sz="2000" dirty="0" smtClean="0"/>
              <a:t>:</a:t>
            </a:r>
          </a:p>
          <a:p>
            <a:r>
              <a:rPr lang="en-US" sz="2000" dirty="0"/>
              <a:t>Cancellation</a:t>
            </a:r>
          </a:p>
          <a:p>
            <a:r>
              <a:rPr lang="en-US" sz="2000" dirty="0"/>
              <a:t>Varying the number of twists per wire </a:t>
            </a:r>
            <a:r>
              <a:rPr lang="en-US" sz="2000" dirty="0" smtClean="0"/>
              <a:t>pair</a:t>
            </a:r>
            <a:endParaRPr lang="en-US" sz="2000" dirty="0"/>
          </a:p>
        </p:txBody>
      </p:sp>
      <p:pic>
        <p:nvPicPr>
          <p:cNvPr id="3" name="Picture 2"/>
          <p:cNvPicPr>
            <a:picLocks noChangeAspect="1"/>
          </p:cNvPicPr>
          <p:nvPr/>
        </p:nvPicPr>
        <p:blipFill>
          <a:blip r:embed="rId3"/>
          <a:stretch>
            <a:fillRect/>
          </a:stretch>
        </p:blipFill>
        <p:spPr>
          <a:xfrm>
            <a:off x="4283433" y="3444032"/>
            <a:ext cx="4649355" cy="3077402"/>
          </a:xfrm>
          <a:prstGeom prst="rect">
            <a:avLst/>
          </a:prstGeom>
        </p:spPr>
      </p:pic>
    </p:spTree>
  </p:cSld>
  <p:clrMapOvr>
    <a:masterClrMapping/>
  </p:clrMapOvr>
  <p:transition spd="med">
    <p:wipe dir="r"/>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Rectangle 2"/>
          <p:cNvSpPr>
            <a:spLocks noGrp="1" noChangeArrowheads="1"/>
          </p:cNvSpPr>
          <p:nvPr>
            <p:ph type="title"/>
          </p:nvPr>
        </p:nvSpPr>
        <p:spPr/>
        <p:txBody>
          <a:bodyPr/>
          <a:lstStyle/>
          <a:p>
            <a:pPr eaLnBrk="1" hangingPunct="1"/>
            <a:r>
              <a:rPr lang="en-US">
                <a:latin typeface="Arial" charset="0"/>
              </a:rPr>
              <a:t/>
            </a:r>
            <a:br>
              <a:rPr lang="en-US">
                <a:latin typeface="Arial" charset="0"/>
              </a:rPr>
            </a:br>
            <a:r>
              <a:rPr lang="en-US" sz="1800">
                <a:latin typeface="Arial" charset="0"/>
              </a:rPr>
              <a:t>UTP Cabling</a:t>
            </a:r>
            <a:br>
              <a:rPr lang="en-US" sz="1800">
                <a:latin typeface="Arial" charset="0"/>
              </a:rPr>
            </a:br>
            <a:r>
              <a:rPr lang="en-US">
                <a:latin typeface="Arial" charset="0"/>
              </a:rPr>
              <a:t>UTP Connectors</a:t>
            </a:r>
          </a:p>
        </p:txBody>
      </p:sp>
      <p:pic>
        <p:nvPicPr>
          <p:cNvPr id="5" name="Content Placeholder 4"/>
          <p:cNvPicPr>
            <a:picLocks noGrp="1" noChangeAspect="1"/>
          </p:cNvPicPr>
          <p:nvPr>
            <p:ph idx="1"/>
          </p:nvPr>
        </p:nvPicPr>
        <p:blipFill>
          <a:blip r:embed="rId3"/>
          <a:srcRect l="-8103" r="-8103"/>
          <a:stretch>
            <a:fillRect/>
          </a:stretch>
        </p:blipFill>
        <p:spPr/>
      </p:pic>
    </p:spTree>
  </p:cSld>
  <p:clrMapOvr>
    <a:masterClrMapping/>
  </p:clrMapOvr>
  <p:transition spd="med">
    <p:wipe dir="r"/>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Rectangle 2"/>
          <p:cNvSpPr>
            <a:spLocks noGrp="1" noChangeArrowheads="1"/>
          </p:cNvSpPr>
          <p:nvPr>
            <p:ph type="title"/>
          </p:nvPr>
        </p:nvSpPr>
        <p:spPr/>
        <p:txBody>
          <a:bodyPr/>
          <a:lstStyle/>
          <a:p>
            <a:pPr eaLnBrk="1" hangingPunct="1"/>
            <a:r>
              <a:rPr lang="en-US">
                <a:latin typeface="Arial" charset="0"/>
              </a:rPr>
              <a:t/>
            </a:r>
            <a:br>
              <a:rPr lang="en-US">
                <a:latin typeface="Arial" charset="0"/>
              </a:rPr>
            </a:br>
            <a:r>
              <a:rPr lang="en-US" sz="1800">
                <a:latin typeface="Arial" charset="0"/>
              </a:rPr>
              <a:t>UTP Cabling</a:t>
            </a:r>
            <a:br>
              <a:rPr lang="en-US" sz="1800">
                <a:latin typeface="Arial" charset="0"/>
              </a:rPr>
            </a:br>
            <a:r>
              <a:rPr lang="en-US">
                <a:latin typeface="Arial" charset="0"/>
              </a:rPr>
              <a:t>Types of UTP Cable</a:t>
            </a:r>
          </a:p>
        </p:txBody>
      </p:sp>
      <p:pic>
        <p:nvPicPr>
          <p:cNvPr id="2" name="Picture 1"/>
          <p:cNvPicPr>
            <a:picLocks noChangeAspect="1"/>
          </p:cNvPicPr>
          <p:nvPr/>
        </p:nvPicPr>
        <p:blipFill>
          <a:blip r:embed="rId3"/>
          <a:stretch>
            <a:fillRect/>
          </a:stretch>
        </p:blipFill>
        <p:spPr>
          <a:xfrm>
            <a:off x="957853" y="1345234"/>
            <a:ext cx="7240879" cy="5200936"/>
          </a:xfrm>
          <a:prstGeom prst="rect">
            <a:avLst/>
          </a:prstGeom>
        </p:spPr>
      </p:pic>
    </p:spTree>
  </p:cSld>
  <p:clrMapOvr>
    <a:masterClrMapping/>
  </p:clrMapOvr>
  <p:transition spd="med">
    <p:wipe dir="r"/>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2"/>
          <p:cNvSpPr>
            <a:spLocks noGrp="1" noChangeArrowheads="1"/>
          </p:cNvSpPr>
          <p:nvPr>
            <p:ph type="title"/>
          </p:nvPr>
        </p:nvSpPr>
        <p:spPr/>
        <p:txBody>
          <a:bodyPr/>
          <a:lstStyle/>
          <a:p>
            <a:pPr eaLnBrk="1" hangingPunct="1"/>
            <a:r>
              <a:rPr lang="en-US">
                <a:latin typeface="Arial" charset="0"/>
              </a:rPr>
              <a:t/>
            </a:r>
            <a:br>
              <a:rPr lang="en-US">
                <a:latin typeface="Arial" charset="0"/>
              </a:rPr>
            </a:br>
            <a:r>
              <a:rPr lang="en-US" sz="1800">
                <a:latin typeface="Arial" charset="0"/>
              </a:rPr>
              <a:t>Fiber Optic Cabling</a:t>
            </a:r>
            <a:br>
              <a:rPr lang="en-US" sz="1800">
                <a:latin typeface="Arial" charset="0"/>
              </a:rPr>
            </a:br>
            <a:r>
              <a:rPr lang="en-US">
                <a:latin typeface="Arial" charset="0"/>
              </a:rPr>
              <a:t>Properties of Fiber Optic Cabling</a:t>
            </a:r>
          </a:p>
        </p:txBody>
      </p:sp>
      <p:sp>
        <p:nvSpPr>
          <p:cNvPr id="5" name="Content Placeholder 2"/>
          <p:cNvSpPr>
            <a:spLocks noGrp="1"/>
          </p:cNvSpPr>
          <p:nvPr>
            <p:ph idx="1"/>
          </p:nvPr>
        </p:nvSpPr>
        <p:spPr>
          <a:xfrm>
            <a:off x="212725" y="1379538"/>
            <a:ext cx="8734425" cy="5086350"/>
          </a:xfrm>
        </p:spPr>
        <p:txBody>
          <a:bodyPr/>
          <a:lstStyle/>
          <a:p>
            <a:pPr marL="0" indent="0">
              <a:buNone/>
            </a:pPr>
            <a:r>
              <a:rPr lang="en-US" sz="2000" dirty="0"/>
              <a:t>Fiber-optic cabling is now being used in four types of industry</a:t>
            </a:r>
            <a:r>
              <a:rPr lang="en-US" sz="2000" dirty="0" smtClean="0"/>
              <a:t>:</a:t>
            </a:r>
          </a:p>
          <a:p>
            <a:r>
              <a:rPr lang="en-US" sz="2000" dirty="0" smtClean="0"/>
              <a:t>Enterprise Networks</a:t>
            </a:r>
          </a:p>
          <a:p>
            <a:r>
              <a:rPr lang="en-US" sz="2000" dirty="0"/>
              <a:t>Fiber-to-the-</a:t>
            </a:r>
            <a:r>
              <a:rPr lang="en-US" sz="2000" dirty="0" smtClean="0"/>
              <a:t>home (FTTH) </a:t>
            </a:r>
            <a:r>
              <a:rPr lang="en-US" sz="2000" dirty="0"/>
              <a:t>and Access </a:t>
            </a:r>
            <a:r>
              <a:rPr lang="en-US" sz="2000" dirty="0" smtClean="0"/>
              <a:t>Networks</a:t>
            </a:r>
          </a:p>
          <a:p>
            <a:r>
              <a:rPr lang="en-US" sz="2000" dirty="0"/>
              <a:t>Long-Haul </a:t>
            </a:r>
            <a:r>
              <a:rPr lang="en-US" sz="2000" dirty="0" smtClean="0"/>
              <a:t>Networks</a:t>
            </a:r>
          </a:p>
          <a:p>
            <a:r>
              <a:rPr lang="en-US" sz="2000" dirty="0"/>
              <a:t>Submarine Networks</a:t>
            </a:r>
          </a:p>
        </p:txBody>
      </p:sp>
      <p:pic>
        <p:nvPicPr>
          <p:cNvPr id="2" name="Picture 1"/>
          <p:cNvPicPr>
            <a:picLocks noChangeAspect="1"/>
          </p:cNvPicPr>
          <p:nvPr/>
        </p:nvPicPr>
        <p:blipFill>
          <a:blip r:embed="rId3"/>
          <a:stretch>
            <a:fillRect/>
          </a:stretch>
        </p:blipFill>
        <p:spPr>
          <a:xfrm>
            <a:off x="4401965" y="2959513"/>
            <a:ext cx="4509106" cy="3629440"/>
          </a:xfrm>
          <a:prstGeom prst="rect">
            <a:avLst/>
          </a:prstGeom>
        </p:spPr>
      </p:pic>
    </p:spTree>
  </p:cSld>
  <p:clrMapOvr>
    <a:masterClrMapping/>
  </p:clrMapOvr>
  <p:transition spd="med">
    <p:wipe dir="r"/>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2"/>
          <p:cNvSpPr>
            <a:spLocks noGrp="1" noChangeArrowheads="1"/>
          </p:cNvSpPr>
          <p:nvPr>
            <p:ph type="title"/>
          </p:nvPr>
        </p:nvSpPr>
        <p:spPr/>
        <p:txBody>
          <a:bodyPr/>
          <a:lstStyle/>
          <a:p>
            <a:pPr eaLnBrk="1" hangingPunct="1"/>
            <a:r>
              <a:rPr lang="en-US">
                <a:latin typeface="Arial" charset="0"/>
              </a:rPr>
              <a:t/>
            </a:r>
            <a:br>
              <a:rPr lang="en-US">
                <a:latin typeface="Arial" charset="0"/>
              </a:rPr>
            </a:br>
            <a:r>
              <a:rPr lang="en-US" sz="1800">
                <a:latin typeface="Arial" charset="0"/>
              </a:rPr>
              <a:t>Fiber Optic Cabling</a:t>
            </a:r>
            <a:br>
              <a:rPr lang="en-US" sz="1800">
                <a:latin typeface="Arial" charset="0"/>
              </a:rPr>
            </a:br>
            <a:r>
              <a:rPr lang="en-US">
                <a:latin typeface="Arial" charset="0"/>
              </a:rPr>
              <a:t>Network Fiber Connectors</a:t>
            </a:r>
          </a:p>
        </p:txBody>
      </p:sp>
      <p:pic>
        <p:nvPicPr>
          <p:cNvPr id="3" name="Content Placeholder 2"/>
          <p:cNvPicPr>
            <a:picLocks noGrp="1" noChangeAspect="1"/>
          </p:cNvPicPr>
          <p:nvPr>
            <p:ph idx="1"/>
          </p:nvPr>
        </p:nvPicPr>
        <p:blipFill>
          <a:blip r:embed="rId3"/>
          <a:srcRect l="-14989" r="-14989"/>
          <a:stretch>
            <a:fillRect/>
          </a:stretch>
        </p:blipFill>
        <p:spPr/>
      </p:pic>
    </p:spTree>
  </p:cSld>
  <p:clrMapOvr>
    <a:masterClrMapping/>
  </p:clrMapOvr>
  <p:transition spd="med">
    <p:wipe dir="r"/>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p:cNvGraphicFramePr>
            <a:graphicFrameLocks noGrp="1"/>
          </p:cNvGraphicFramePr>
          <p:nvPr>
            <p:extLst>
              <p:ext uri="{D42A27DB-BD31-4B8C-83A1-F6EECF244321}">
                <p14:modId xmlns:p14="http://schemas.microsoft.com/office/powerpoint/2010/main" xmlns="" val="1334561802"/>
              </p:ext>
            </p:extLst>
          </p:nvPr>
        </p:nvGraphicFramePr>
        <p:xfrm>
          <a:off x="781050" y="1665648"/>
          <a:ext cx="7729538" cy="4668837"/>
        </p:xfrm>
        <a:graphic>
          <a:graphicData uri="http://schemas.openxmlformats.org/drawingml/2006/table">
            <a:tbl>
              <a:tblPr firstRow="1" bandRow="1">
                <a:tableStyleId>{2D5ABB26-0587-4C30-8999-92F81FD0307C}</a:tableStyleId>
              </a:tblPr>
              <a:tblGrid>
                <a:gridCol w="3181272"/>
                <a:gridCol w="4548266"/>
              </a:tblGrid>
              <a:tr h="2042153">
                <a:tc>
                  <a:txBody>
                    <a:bodyPr/>
                    <a:lstStyle/>
                    <a:p>
                      <a:endParaRPr lang="en-CA" sz="1800" dirty="0"/>
                    </a:p>
                  </a:txBody>
                  <a:tcPr marL="91434" marR="91434" marT="45717" marB="4571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7800" indent="-177800" algn="l" defTabSz="914400" rtl="0" eaLnBrk="1" latinLnBrk="0" hangingPunct="1">
                        <a:buFont typeface="Arial" pitchFamily="34" charset="0"/>
                        <a:buChar char="•"/>
                      </a:pPr>
                      <a:r>
                        <a:rPr lang="en-CA" sz="1400" kern="1200" dirty="0" smtClean="0">
                          <a:solidFill>
                            <a:schemeClr val="tx1"/>
                          </a:solidFill>
                          <a:latin typeface="+mn-lt"/>
                          <a:ea typeface="+mn-ea"/>
                          <a:cs typeface="+mn-cs"/>
                        </a:rPr>
                        <a:t>IEEE 802.11 standards</a:t>
                      </a:r>
                    </a:p>
                    <a:p>
                      <a:pPr marL="177800" indent="-177800" algn="l" defTabSz="914400" rtl="0" eaLnBrk="1" latinLnBrk="0" hangingPunct="1">
                        <a:buFont typeface="Arial" pitchFamily="34" charset="0"/>
                        <a:buChar char="•"/>
                      </a:pPr>
                      <a:r>
                        <a:rPr lang="en-CA" sz="1400" kern="1200" dirty="0" smtClean="0">
                          <a:solidFill>
                            <a:schemeClr val="tx1"/>
                          </a:solidFill>
                          <a:latin typeface="+mn-lt"/>
                          <a:ea typeface="+mn-ea"/>
                          <a:cs typeface="+mn-cs"/>
                        </a:rPr>
                        <a:t>Commonly referred to as Wi-Fi.</a:t>
                      </a:r>
                    </a:p>
                    <a:p>
                      <a:pPr marL="177800" indent="-177800" algn="l" defTabSz="914400" rtl="0" eaLnBrk="1" latinLnBrk="0" hangingPunct="1">
                        <a:buFont typeface="Arial" pitchFamily="34" charset="0"/>
                        <a:buChar char="•"/>
                      </a:pPr>
                      <a:r>
                        <a:rPr lang="en-CA" sz="1400" kern="1200" dirty="0" smtClean="0">
                          <a:solidFill>
                            <a:schemeClr val="tx1"/>
                          </a:solidFill>
                          <a:latin typeface="+mn-lt"/>
                          <a:ea typeface="+mn-ea"/>
                          <a:cs typeface="+mn-cs"/>
                        </a:rPr>
                        <a:t>Uses CSMA/CA</a:t>
                      </a:r>
                    </a:p>
                    <a:p>
                      <a:pPr marL="177800" indent="-177800" algn="l" defTabSz="914400" rtl="0" eaLnBrk="1" latinLnBrk="0" hangingPunct="1">
                        <a:buFont typeface="Arial" pitchFamily="34" charset="0"/>
                        <a:buChar char="•"/>
                      </a:pPr>
                      <a:r>
                        <a:rPr lang="en-CA" sz="1400" kern="1200" dirty="0" smtClean="0">
                          <a:solidFill>
                            <a:schemeClr val="tx1"/>
                          </a:solidFill>
                          <a:latin typeface="+mn-lt"/>
                          <a:ea typeface="+mn-ea"/>
                          <a:cs typeface="+mn-cs"/>
                        </a:rPr>
                        <a:t>Variations include:</a:t>
                      </a:r>
                    </a:p>
                    <a:p>
                      <a:pPr marL="355600" lvl="2" indent="-177800" algn="l" defTabSz="914400" rtl="0" eaLnBrk="1" latinLnBrk="0" hangingPunct="1">
                        <a:buFont typeface="Arial" pitchFamily="34" charset="0"/>
                        <a:buChar char="•"/>
                      </a:pPr>
                      <a:r>
                        <a:rPr lang="en-CA" sz="1400" kern="1200" dirty="0" smtClean="0">
                          <a:solidFill>
                            <a:schemeClr val="tx1"/>
                          </a:solidFill>
                          <a:latin typeface="+mn-lt"/>
                          <a:ea typeface="+mn-ea"/>
                          <a:cs typeface="+mn-cs"/>
                        </a:rPr>
                        <a:t>802.11a:</a:t>
                      </a:r>
                      <a:r>
                        <a:rPr lang="en-CA" sz="1400" kern="1200" baseline="0" dirty="0" smtClean="0">
                          <a:solidFill>
                            <a:schemeClr val="tx1"/>
                          </a:solidFill>
                          <a:latin typeface="+mn-lt"/>
                          <a:ea typeface="+mn-ea"/>
                          <a:cs typeface="+mn-cs"/>
                        </a:rPr>
                        <a:t> 54 Mbps, 5 GHz</a:t>
                      </a:r>
                    </a:p>
                    <a:p>
                      <a:pPr marL="355600" lvl="2" indent="-177800" algn="l" defTabSz="914400" rtl="0" eaLnBrk="1" latinLnBrk="0" hangingPunct="1">
                        <a:buFont typeface="Arial" pitchFamily="34" charset="0"/>
                        <a:buChar char="•"/>
                      </a:pPr>
                      <a:r>
                        <a:rPr lang="en-CA" sz="1400" kern="1200" dirty="0" smtClean="0">
                          <a:solidFill>
                            <a:schemeClr val="tx1"/>
                          </a:solidFill>
                          <a:latin typeface="+mn-lt"/>
                          <a:ea typeface="+mn-ea"/>
                          <a:cs typeface="+mn-cs"/>
                        </a:rPr>
                        <a:t>802.11b:</a:t>
                      </a:r>
                      <a:r>
                        <a:rPr lang="en-CA" sz="1400" kern="1200" baseline="0" dirty="0" smtClean="0">
                          <a:solidFill>
                            <a:schemeClr val="tx1"/>
                          </a:solidFill>
                          <a:latin typeface="+mn-lt"/>
                          <a:ea typeface="+mn-ea"/>
                          <a:cs typeface="+mn-cs"/>
                        </a:rPr>
                        <a:t> 11 Mbps, 2.4 GHz</a:t>
                      </a:r>
                    </a:p>
                    <a:p>
                      <a:pPr marL="355600" lvl="2" indent="-177800" algn="l" defTabSz="914400" rtl="0" eaLnBrk="1" latinLnBrk="0" hangingPunct="1">
                        <a:buFont typeface="Arial" pitchFamily="34" charset="0"/>
                        <a:buChar char="•"/>
                      </a:pPr>
                      <a:r>
                        <a:rPr lang="en-CA" sz="1400" kern="1200" dirty="0" smtClean="0">
                          <a:solidFill>
                            <a:schemeClr val="tx1"/>
                          </a:solidFill>
                          <a:latin typeface="+mn-lt"/>
                          <a:ea typeface="+mn-ea"/>
                          <a:cs typeface="+mn-cs"/>
                        </a:rPr>
                        <a:t>802.11g:</a:t>
                      </a:r>
                      <a:r>
                        <a:rPr lang="en-CA" sz="1400" kern="1200" baseline="0" dirty="0" smtClean="0">
                          <a:solidFill>
                            <a:schemeClr val="tx1"/>
                          </a:solidFill>
                          <a:latin typeface="+mn-lt"/>
                          <a:ea typeface="+mn-ea"/>
                          <a:cs typeface="+mn-cs"/>
                        </a:rPr>
                        <a:t> 54 Mbps, 2.4 GHz</a:t>
                      </a:r>
                    </a:p>
                    <a:p>
                      <a:pPr marL="355600" lvl="2" indent="-177800" algn="l" defTabSz="914400" rtl="0" eaLnBrk="1" latinLnBrk="0" hangingPunct="1">
                        <a:buFont typeface="Arial" pitchFamily="34" charset="0"/>
                        <a:buChar char="•"/>
                      </a:pPr>
                      <a:r>
                        <a:rPr lang="en-CA" sz="1400" kern="1200" dirty="0" smtClean="0">
                          <a:solidFill>
                            <a:schemeClr val="tx1"/>
                          </a:solidFill>
                          <a:latin typeface="+mn-lt"/>
                          <a:ea typeface="+mn-ea"/>
                          <a:cs typeface="+mn-cs"/>
                        </a:rPr>
                        <a:t>802.11n:</a:t>
                      </a:r>
                      <a:r>
                        <a:rPr lang="en-CA" sz="1400" kern="1200" baseline="0" dirty="0" smtClean="0">
                          <a:solidFill>
                            <a:schemeClr val="tx1"/>
                          </a:solidFill>
                          <a:latin typeface="+mn-lt"/>
                          <a:ea typeface="+mn-ea"/>
                          <a:cs typeface="+mn-cs"/>
                        </a:rPr>
                        <a:t> 600 Mbps, 2.4 and 5 GHz</a:t>
                      </a:r>
                    </a:p>
                    <a:p>
                      <a:pPr marL="355600" lvl="2" indent="-177800" algn="l" defTabSz="914400" rtl="0" eaLnBrk="1" latinLnBrk="0" hangingPunct="1">
                        <a:buFont typeface="Arial" pitchFamily="34" charset="0"/>
                        <a:buChar char="•"/>
                      </a:pPr>
                      <a:r>
                        <a:rPr lang="en-CA" sz="1400" kern="1200" dirty="0" smtClean="0">
                          <a:solidFill>
                            <a:schemeClr val="tx1"/>
                          </a:solidFill>
                          <a:latin typeface="+mn-lt"/>
                          <a:ea typeface="+mn-ea"/>
                          <a:cs typeface="+mn-cs"/>
                        </a:rPr>
                        <a:t>802.11ac:</a:t>
                      </a:r>
                      <a:r>
                        <a:rPr lang="en-CA" sz="1400" kern="1200" baseline="0" dirty="0" smtClean="0">
                          <a:solidFill>
                            <a:schemeClr val="tx1"/>
                          </a:solidFill>
                          <a:latin typeface="+mn-lt"/>
                          <a:ea typeface="+mn-ea"/>
                          <a:cs typeface="+mn-cs"/>
                        </a:rPr>
                        <a:t> 1 Gbps, 5 GHz</a:t>
                      </a:r>
                    </a:p>
                    <a:p>
                      <a:pPr marL="355600" lvl="2" indent="-177800" algn="l" defTabSz="914400" rtl="0" eaLnBrk="1" latinLnBrk="0" hangingPunct="1">
                        <a:buFont typeface="Arial" pitchFamily="34" charset="0"/>
                        <a:buChar char="•"/>
                      </a:pPr>
                      <a:r>
                        <a:rPr lang="en-CA" sz="1400" kern="1200" dirty="0" smtClean="0">
                          <a:solidFill>
                            <a:schemeClr val="tx1"/>
                          </a:solidFill>
                          <a:latin typeface="+mn-lt"/>
                          <a:ea typeface="+mn-ea"/>
                          <a:cs typeface="+mn-cs"/>
                        </a:rPr>
                        <a:t>802.11ad:</a:t>
                      </a:r>
                      <a:r>
                        <a:rPr lang="en-CA" sz="1400" kern="1200" baseline="0" dirty="0" smtClean="0">
                          <a:solidFill>
                            <a:schemeClr val="tx1"/>
                          </a:solidFill>
                          <a:latin typeface="+mn-lt"/>
                          <a:ea typeface="+mn-ea"/>
                          <a:cs typeface="+mn-cs"/>
                        </a:rPr>
                        <a:t> 7 Gbps, 2.4 GHz, 5 GHz, and 60 GHz</a:t>
                      </a:r>
                    </a:p>
                  </a:txBody>
                  <a:tcPr marL="91434" marR="91434" marT="45717" marB="4571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110303">
                <a:tc>
                  <a:txBody>
                    <a:bodyPr/>
                    <a:lstStyle/>
                    <a:p>
                      <a:endParaRPr lang="en-CA" sz="1800" dirty="0"/>
                    </a:p>
                  </a:txBody>
                  <a:tcPr marL="91434" marR="91434" marT="45717" marB="4571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7800" indent="-177800" algn="l" defTabSz="914400" rtl="0" eaLnBrk="1" latinLnBrk="0" hangingPunct="1">
                        <a:buFont typeface="Arial" pitchFamily="34" charset="0"/>
                        <a:buChar char="•"/>
                      </a:pPr>
                      <a:r>
                        <a:rPr lang="en-CA" sz="1400" kern="1200" dirty="0" smtClean="0">
                          <a:solidFill>
                            <a:schemeClr val="tx1"/>
                          </a:solidFill>
                          <a:latin typeface="+mn-lt"/>
                          <a:ea typeface="+mn-ea"/>
                          <a:cs typeface="+mn-cs"/>
                        </a:rPr>
                        <a:t>IEEE 802.15 standard</a:t>
                      </a:r>
                    </a:p>
                    <a:p>
                      <a:pPr marL="177800" indent="-177800" algn="l" defTabSz="914400" rtl="0" eaLnBrk="1" latinLnBrk="0" hangingPunct="1">
                        <a:buFont typeface="Arial" pitchFamily="34" charset="0"/>
                        <a:buChar char="•"/>
                      </a:pPr>
                      <a:r>
                        <a:rPr lang="en-CA" sz="1400" kern="1200" dirty="0" smtClean="0">
                          <a:solidFill>
                            <a:schemeClr val="tx1"/>
                          </a:solidFill>
                          <a:latin typeface="+mn-lt"/>
                          <a:ea typeface="+mn-ea"/>
                          <a:cs typeface="+mn-cs"/>
                        </a:rPr>
                        <a:t>Supports speeds up</a:t>
                      </a:r>
                      <a:r>
                        <a:rPr lang="en-CA" sz="1400" kern="1200" baseline="0" dirty="0" smtClean="0">
                          <a:solidFill>
                            <a:schemeClr val="tx1"/>
                          </a:solidFill>
                          <a:latin typeface="+mn-lt"/>
                          <a:ea typeface="+mn-ea"/>
                          <a:cs typeface="+mn-cs"/>
                        </a:rPr>
                        <a:t> to 3 Mb/s</a:t>
                      </a:r>
                      <a:endParaRPr lang="en-CA" sz="1400" kern="1200" dirty="0" smtClean="0">
                        <a:solidFill>
                          <a:schemeClr val="tx1"/>
                        </a:solidFill>
                        <a:latin typeface="+mn-lt"/>
                        <a:ea typeface="+mn-ea"/>
                        <a:cs typeface="+mn-cs"/>
                      </a:endParaRPr>
                    </a:p>
                    <a:p>
                      <a:pPr marL="177800" indent="-177800" algn="l" defTabSz="914400" rtl="0" eaLnBrk="1" latinLnBrk="0" hangingPunct="1">
                        <a:buFont typeface="Arial" pitchFamily="34" charset="0"/>
                        <a:buChar char="•"/>
                      </a:pPr>
                      <a:r>
                        <a:rPr lang="en-CA" sz="1400" kern="1200" dirty="0" smtClean="0">
                          <a:solidFill>
                            <a:schemeClr val="tx1"/>
                          </a:solidFill>
                          <a:latin typeface="+mn-lt"/>
                          <a:ea typeface="+mn-ea"/>
                          <a:cs typeface="+mn-cs"/>
                        </a:rPr>
                        <a:t>Provides device pairing over distances from 1 to 100 meters.</a:t>
                      </a:r>
                      <a:endParaRPr lang="en-CA" sz="1400" kern="1200" dirty="0">
                        <a:solidFill>
                          <a:schemeClr val="tx1"/>
                        </a:solidFill>
                        <a:latin typeface="+mn-lt"/>
                        <a:ea typeface="+mn-ea"/>
                        <a:cs typeface="+mn-cs"/>
                      </a:endParaRPr>
                    </a:p>
                  </a:txBody>
                  <a:tcPr marL="91434" marR="91434" marT="45717" marB="4571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333500">
                <a:tc>
                  <a:txBody>
                    <a:bodyPr/>
                    <a:lstStyle/>
                    <a:p>
                      <a:endParaRPr lang="en-CA" sz="1800" dirty="0"/>
                    </a:p>
                  </a:txBody>
                  <a:tcPr marL="91434" marR="91434" marT="45717" marB="4571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7800" indent="-177800" algn="l" defTabSz="914400" rtl="0" eaLnBrk="1" latinLnBrk="0" hangingPunct="1">
                        <a:buFont typeface="Arial" pitchFamily="34" charset="0"/>
                        <a:buChar char="•"/>
                      </a:pPr>
                      <a:r>
                        <a:rPr lang="en-CA" sz="1400" kern="1200" dirty="0" smtClean="0">
                          <a:solidFill>
                            <a:schemeClr val="tx1"/>
                          </a:solidFill>
                          <a:latin typeface="+mn-lt"/>
                          <a:ea typeface="+mn-ea"/>
                          <a:cs typeface="+mn-cs"/>
                        </a:rPr>
                        <a:t>IEEE 802.16 standard</a:t>
                      </a:r>
                    </a:p>
                    <a:p>
                      <a:pPr marL="177800" indent="-177800" algn="l" defTabSz="914400" rtl="0" eaLnBrk="1" latinLnBrk="0" hangingPunct="1">
                        <a:buFont typeface="Arial" pitchFamily="34" charset="0"/>
                        <a:buChar char="•"/>
                      </a:pPr>
                      <a:r>
                        <a:rPr lang="en-CA" sz="1400" kern="1200" dirty="0" smtClean="0">
                          <a:solidFill>
                            <a:schemeClr val="tx1"/>
                          </a:solidFill>
                          <a:latin typeface="+mn-lt"/>
                          <a:ea typeface="+mn-ea"/>
                          <a:cs typeface="+mn-cs"/>
                        </a:rPr>
                        <a:t>Provides speeds up to 1 Gbps</a:t>
                      </a:r>
                    </a:p>
                    <a:p>
                      <a:pPr marL="177800" indent="-177800" algn="l" defTabSz="914400" rtl="0" eaLnBrk="1" latinLnBrk="0" hangingPunct="1">
                        <a:buFont typeface="Arial" pitchFamily="34" charset="0"/>
                        <a:buChar char="•"/>
                      </a:pPr>
                      <a:r>
                        <a:rPr lang="en-CA" sz="1400" kern="1200" dirty="0" smtClean="0">
                          <a:solidFill>
                            <a:schemeClr val="tx1"/>
                          </a:solidFill>
                          <a:latin typeface="+mn-lt"/>
                          <a:ea typeface="+mn-ea"/>
                          <a:cs typeface="+mn-cs"/>
                        </a:rPr>
                        <a:t>Uses a point-to-multipoint topology to provide wireless broadband access.</a:t>
                      </a:r>
                      <a:endParaRPr lang="en-CA" sz="1400" kern="1200" dirty="0">
                        <a:solidFill>
                          <a:schemeClr val="tx1"/>
                        </a:solidFill>
                        <a:latin typeface="+mn-lt"/>
                        <a:ea typeface="+mn-ea"/>
                        <a:cs typeface="+mn-cs"/>
                      </a:endParaRPr>
                    </a:p>
                  </a:txBody>
                  <a:tcPr marL="91434" marR="91434" marT="45717" marB="4571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pic>
        <p:nvPicPr>
          <p:cNvPr id="72722" name="Picture 8"/>
          <p:cNvPicPr>
            <a:picLocks noChangeAspect="1"/>
          </p:cNvPicPr>
          <p:nvPr/>
        </p:nvPicPr>
        <p:blipFill>
          <a:blip r:embed="rId3" cstate="email">
            <a:extLst>
              <a:ext uri="{28A0092B-C50C-407E-A947-70E740481C1C}">
                <a14:useLocalDpi xmlns:a14="http://schemas.microsoft.com/office/drawing/2010/main" xmlns="" val="0"/>
              </a:ext>
            </a:extLst>
          </a:blip>
          <a:srcRect/>
          <a:stretch>
            <a:fillRect/>
          </a:stretch>
        </p:blipFill>
        <p:spPr bwMode="auto">
          <a:xfrm>
            <a:off x="1273420" y="5035468"/>
            <a:ext cx="2195364" cy="1282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2719" name="Rectangle 2"/>
          <p:cNvSpPr>
            <a:spLocks noGrp="1" noChangeArrowheads="1"/>
          </p:cNvSpPr>
          <p:nvPr>
            <p:ph type="title"/>
          </p:nvPr>
        </p:nvSpPr>
        <p:spPr/>
        <p:txBody>
          <a:bodyPr/>
          <a:lstStyle/>
          <a:p>
            <a:pPr eaLnBrk="1" hangingPunct="1"/>
            <a:r>
              <a:rPr lang="en-US">
                <a:latin typeface="Arial" charset="0"/>
              </a:rPr>
              <a:t/>
            </a:r>
            <a:br>
              <a:rPr lang="en-US">
                <a:latin typeface="Arial" charset="0"/>
              </a:rPr>
            </a:br>
            <a:r>
              <a:rPr lang="en-US" sz="1800">
                <a:latin typeface="Arial" charset="0"/>
              </a:rPr>
              <a:t>Wireless Media</a:t>
            </a:r>
            <a:br>
              <a:rPr lang="en-US" sz="1800">
                <a:latin typeface="Arial" charset="0"/>
              </a:rPr>
            </a:br>
            <a:r>
              <a:rPr lang="en-US">
                <a:latin typeface="Arial" charset="0"/>
              </a:rPr>
              <a:t>Types of Wireless Media</a:t>
            </a:r>
          </a:p>
        </p:txBody>
      </p:sp>
      <p:pic>
        <p:nvPicPr>
          <p:cNvPr id="72720" name="Picture 10" descr="http://www.takenatech.com/Portals/0/Bluetooth_LOGO.gif"/>
          <p:cNvPicPr>
            <a:picLocks noChangeAspect="1" noChangeArrowheads="1"/>
          </p:cNvPicPr>
          <p:nvPr/>
        </p:nvPicPr>
        <p:blipFill>
          <a:blip r:embed="rId4" cstate="email">
            <a:extLst>
              <a:ext uri="{28A0092B-C50C-407E-A947-70E740481C1C}">
                <a14:useLocalDpi xmlns:a14="http://schemas.microsoft.com/office/drawing/2010/main" xmlns="" val="0"/>
              </a:ext>
            </a:extLst>
          </a:blip>
          <a:srcRect/>
          <a:stretch>
            <a:fillRect/>
          </a:stretch>
        </p:blipFill>
        <p:spPr bwMode="auto">
          <a:xfrm>
            <a:off x="1068942" y="4139973"/>
            <a:ext cx="2520950" cy="6191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2721" name="Picture 7"/>
          <p:cNvPicPr>
            <a:picLocks noChangeAspect="1"/>
          </p:cNvPicPr>
          <p:nvPr/>
        </p:nvPicPr>
        <p:blipFill>
          <a:blip r:embed="rId5">
            <a:extLst>
              <a:ext uri="{28A0092B-C50C-407E-A947-70E740481C1C}">
                <a14:useLocalDpi xmlns:a14="http://schemas.microsoft.com/office/drawing/2010/main" xmlns="" val="0"/>
              </a:ext>
            </a:extLst>
          </a:blip>
          <a:srcRect/>
          <a:stretch>
            <a:fillRect/>
          </a:stretch>
        </p:blipFill>
        <p:spPr bwMode="auto">
          <a:xfrm>
            <a:off x="1068942" y="2073049"/>
            <a:ext cx="2601118" cy="15192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ransition spd="med">
    <p:wipe dir="r"/>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p:cNvSpPr>
            <a:spLocks noGrp="1" noChangeArrowheads="1"/>
          </p:cNvSpPr>
          <p:nvPr>
            <p:ph type="title"/>
          </p:nvPr>
        </p:nvSpPr>
        <p:spPr>
          <a:xfrm>
            <a:off x="371843" y="381253"/>
            <a:ext cx="8772157" cy="838200"/>
          </a:xfrm>
        </p:spPr>
        <p:txBody>
          <a:bodyPr/>
          <a:lstStyle/>
          <a:p>
            <a:pPr eaLnBrk="1" hangingPunct="1"/>
            <a:r>
              <a:rPr lang="en-US" sz="1800" dirty="0">
                <a:latin typeface="Arial" charset="0"/>
              </a:rPr>
              <a:t>Ethernet Frame Attributes</a:t>
            </a:r>
            <a:r>
              <a:rPr lang="en-US" sz="1800" dirty="0" smtClean="0">
                <a:latin typeface="Arial" charset="0"/>
              </a:rPr>
              <a:t/>
            </a:r>
            <a:br>
              <a:rPr lang="en-US" sz="1800" dirty="0" smtClean="0">
                <a:latin typeface="Arial" charset="0"/>
              </a:rPr>
            </a:br>
            <a:r>
              <a:rPr lang="en-US" dirty="0" smtClean="0">
                <a:latin typeface="Arial" charset="0"/>
              </a:rPr>
              <a:t>Introduction to the Ethernet Frame</a:t>
            </a:r>
            <a:endParaRPr lang="en-US" dirty="0">
              <a:latin typeface="Arial" charset="0"/>
            </a:endParaRPr>
          </a:p>
        </p:txBody>
      </p:sp>
      <p:sp>
        <p:nvSpPr>
          <p:cNvPr id="3" name="Rectangle 2"/>
          <p:cNvSpPr/>
          <p:nvPr/>
        </p:nvSpPr>
        <p:spPr>
          <a:xfrm>
            <a:off x="626563" y="3845221"/>
            <a:ext cx="2685142" cy="2308324"/>
          </a:xfrm>
          <a:prstGeom prst="rect">
            <a:avLst/>
          </a:prstGeom>
        </p:spPr>
        <p:txBody>
          <a:bodyPr wrap="square">
            <a:spAutoFit/>
          </a:bodyPr>
          <a:lstStyle/>
          <a:p>
            <a:pPr algn="l"/>
            <a:r>
              <a:rPr lang="en-US" sz="2000" b="1" dirty="0"/>
              <a:t>Preamble and Start Frame Delimiter </a:t>
            </a:r>
            <a:r>
              <a:rPr lang="en-US" sz="2000" b="1" dirty="0" smtClean="0"/>
              <a:t>Fields</a:t>
            </a:r>
            <a:r>
              <a:rPr lang="en-US" sz="2000" b="1" dirty="0"/>
              <a:t> </a:t>
            </a:r>
            <a:r>
              <a:rPr lang="en-US" sz="2000" dirty="0"/>
              <a:t>– </a:t>
            </a:r>
          </a:p>
          <a:p>
            <a:pPr algn="l"/>
            <a:r>
              <a:rPr lang="en-US" sz="2000" dirty="0"/>
              <a:t>U</a:t>
            </a:r>
            <a:r>
              <a:rPr lang="en-US" sz="2000" dirty="0" smtClean="0"/>
              <a:t>sed for synchronization between the sending and receiving devices.</a:t>
            </a:r>
            <a:endParaRPr lang="en-US" sz="2000" dirty="0"/>
          </a:p>
        </p:txBody>
      </p:sp>
      <p:sp>
        <p:nvSpPr>
          <p:cNvPr id="4" name="TextBox 3"/>
          <p:cNvSpPr txBox="1"/>
          <p:nvPr/>
        </p:nvSpPr>
        <p:spPr>
          <a:xfrm>
            <a:off x="3701142" y="3845221"/>
            <a:ext cx="2685143" cy="2031325"/>
          </a:xfrm>
          <a:prstGeom prst="rect">
            <a:avLst/>
          </a:prstGeom>
          <a:noFill/>
        </p:spPr>
        <p:txBody>
          <a:bodyPr wrap="square" rtlCol="0">
            <a:spAutoFit/>
          </a:bodyPr>
          <a:lstStyle/>
          <a:p>
            <a:pPr algn="l"/>
            <a:r>
              <a:rPr lang="en-US" sz="2000" b="1" dirty="0"/>
              <a:t>Length/Type </a:t>
            </a:r>
            <a:r>
              <a:rPr lang="en-US" sz="2000" b="1" dirty="0" smtClean="0"/>
              <a:t>Field</a:t>
            </a:r>
            <a:r>
              <a:rPr lang="en-US" sz="2000" b="1" dirty="0"/>
              <a:t> </a:t>
            </a:r>
            <a:r>
              <a:rPr lang="en-US" sz="2000" dirty="0"/>
              <a:t>– </a:t>
            </a:r>
          </a:p>
          <a:p>
            <a:pPr algn="l"/>
            <a:r>
              <a:rPr lang="en-US" sz="2000" dirty="0"/>
              <a:t>D</a:t>
            </a:r>
            <a:r>
              <a:rPr lang="en-US" sz="2000" dirty="0" smtClean="0"/>
              <a:t>efines </a:t>
            </a:r>
            <a:r>
              <a:rPr lang="en-US" sz="2000" dirty="0"/>
              <a:t>the exact length of the frame's data </a:t>
            </a:r>
            <a:r>
              <a:rPr lang="en-US" sz="2000" dirty="0" smtClean="0"/>
              <a:t>field; describes </a:t>
            </a:r>
            <a:r>
              <a:rPr lang="en-US" sz="2000" dirty="0"/>
              <a:t>which protocol is </a:t>
            </a:r>
            <a:r>
              <a:rPr lang="en-US" sz="2000" dirty="0" smtClean="0"/>
              <a:t>implemented.</a:t>
            </a:r>
            <a:endParaRPr lang="en-US" sz="2000" dirty="0"/>
          </a:p>
          <a:p>
            <a:endParaRPr lang="en-US" sz="2000" dirty="0"/>
          </a:p>
        </p:txBody>
      </p:sp>
      <p:sp>
        <p:nvSpPr>
          <p:cNvPr id="5" name="TextBox 4"/>
          <p:cNvSpPr txBox="1"/>
          <p:nvPr/>
        </p:nvSpPr>
        <p:spPr>
          <a:xfrm>
            <a:off x="6792685" y="3845221"/>
            <a:ext cx="2075543" cy="2308324"/>
          </a:xfrm>
          <a:prstGeom prst="rect">
            <a:avLst/>
          </a:prstGeom>
          <a:noFill/>
        </p:spPr>
        <p:txBody>
          <a:bodyPr wrap="square" rtlCol="0">
            <a:spAutoFit/>
          </a:bodyPr>
          <a:lstStyle/>
          <a:p>
            <a:pPr algn="l"/>
            <a:r>
              <a:rPr lang="en-US" sz="2000" b="1" dirty="0"/>
              <a:t>Data and Pad </a:t>
            </a:r>
            <a:r>
              <a:rPr lang="en-US" sz="2000" b="1" dirty="0" smtClean="0"/>
              <a:t>Fields</a:t>
            </a:r>
            <a:r>
              <a:rPr lang="en-US" sz="2000" b="1" dirty="0"/>
              <a:t> </a:t>
            </a:r>
            <a:r>
              <a:rPr lang="en-US" sz="2000" dirty="0"/>
              <a:t>– </a:t>
            </a:r>
          </a:p>
          <a:p>
            <a:pPr algn="l"/>
            <a:r>
              <a:rPr lang="en-US" sz="2000" dirty="0" smtClean="0"/>
              <a:t>Contains </a:t>
            </a:r>
            <a:r>
              <a:rPr lang="en-US" sz="2000" dirty="0"/>
              <a:t>the encapsulated data from a higher </a:t>
            </a:r>
            <a:r>
              <a:rPr lang="en-US" sz="2000" dirty="0" smtClean="0"/>
              <a:t>layer, </a:t>
            </a:r>
            <a:r>
              <a:rPr lang="en-US" sz="2000" dirty="0"/>
              <a:t>an IPv4 </a:t>
            </a:r>
            <a:r>
              <a:rPr lang="en-US" sz="2000" dirty="0" smtClean="0"/>
              <a:t>packet.</a:t>
            </a:r>
            <a:endParaRPr lang="en-US" sz="2000" dirty="0"/>
          </a:p>
          <a:p>
            <a:endParaRPr lang="en-US" sz="2000" dirty="0"/>
          </a:p>
        </p:txBody>
      </p:sp>
      <p:pic>
        <p:nvPicPr>
          <p:cNvPr id="7171" name="Picture 3"/>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332841" y="1301341"/>
            <a:ext cx="8245894" cy="2437774"/>
          </a:xfrm>
          <a:prstGeom prst="rect">
            <a:avLst/>
          </a:prstGeom>
          <a:noFill/>
          <a:ln w="9525">
            <a:solidFill>
              <a:schemeClr val="tx1"/>
            </a:solidFill>
            <a:miter lim="800000"/>
            <a:headEnd/>
            <a:tailEnd/>
          </a:ln>
          <a:extLst>
            <a:ext uri="{909E8E84-426E-40DD-AFC4-6F175D3DCCD1}">
              <a14:hiddenFill xmlns="" xmlns:a14="http://schemas.microsoft.com/office/drawing/2010/main">
                <a:solidFill>
                  <a:schemeClr val="accent1"/>
                </a:solidFill>
              </a14:hiddenFill>
            </a:ext>
          </a:extLst>
        </p:spPr>
      </p:pic>
    </p:spTree>
  </p:cSld>
  <p:clrMapOvr>
    <a:masterClrMapping/>
  </p:clrMapOvr>
  <p:transition spd="med">
    <p:wipe dir="r"/>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p:cNvSpPr>
            <a:spLocks noGrp="1" noChangeArrowheads="1"/>
          </p:cNvSpPr>
          <p:nvPr>
            <p:ph type="title"/>
          </p:nvPr>
        </p:nvSpPr>
        <p:spPr>
          <a:xfrm>
            <a:off x="338841" y="394392"/>
            <a:ext cx="8772157" cy="838200"/>
          </a:xfrm>
        </p:spPr>
        <p:txBody>
          <a:bodyPr/>
          <a:lstStyle/>
          <a:p>
            <a:pPr eaLnBrk="1" hangingPunct="1"/>
            <a:r>
              <a:rPr lang="en-US" sz="1800" dirty="0">
                <a:latin typeface="Arial" charset="0"/>
              </a:rPr>
              <a:t>Ethernet Frame Attributes</a:t>
            </a:r>
            <a:r>
              <a:rPr lang="en-US" sz="1800" dirty="0" smtClean="0">
                <a:latin typeface="Arial" charset="0"/>
              </a:rPr>
              <a:t/>
            </a:r>
            <a:br>
              <a:rPr lang="en-US" sz="1800" dirty="0" smtClean="0">
                <a:latin typeface="Arial" charset="0"/>
              </a:rPr>
            </a:br>
            <a:r>
              <a:rPr lang="en-US" dirty="0" smtClean="0">
                <a:latin typeface="Arial" charset="0"/>
              </a:rPr>
              <a:t>Introduction to the Ethernet Frame (cont.)</a:t>
            </a:r>
            <a:endParaRPr lang="en-US" dirty="0">
              <a:latin typeface="Arial" charset="0"/>
            </a:endParaRPr>
          </a:p>
        </p:txBody>
      </p:sp>
      <p:sp>
        <p:nvSpPr>
          <p:cNvPr id="2" name="Rectangle 1"/>
          <p:cNvSpPr/>
          <p:nvPr/>
        </p:nvSpPr>
        <p:spPr>
          <a:xfrm>
            <a:off x="704851" y="4120992"/>
            <a:ext cx="8040138" cy="1200329"/>
          </a:xfrm>
          <a:prstGeom prst="rect">
            <a:avLst/>
          </a:prstGeom>
        </p:spPr>
        <p:txBody>
          <a:bodyPr wrap="square">
            <a:spAutoFit/>
          </a:bodyPr>
          <a:lstStyle/>
          <a:p>
            <a:pPr algn="l"/>
            <a:r>
              <a:rPr lang="en-US" sz="2000" b="1" dirty="0"/>
              <a:t>Frame Check Sequence Field</a:t>
            </a:r>
            <a:endParaRPr lang="en-US" sz="2000" dirty="0"/>
          </a:p>
          <a:p>
            <a:pPr algn="l"/>
            <a:r>
              <a:rPr lang="en-US" sz="2000" dirty="0" smtClean="0"/>
              <a:t>Used to </a:t>
            </a:r>
            <a:r>
              <a:rPr lang="en-US" sz="2000" dirty="0"/>
              <a:t>detect errors in a </a:t>
            </a:r>
            <a:r>
              <a:rPr lang="en-US" sz="2000" dirty="0" smtClean="0"/>
              <a:t>frame with cyclic </a:t>
            </a:r>
            <a:r>
              <a:rPr lang="en-US" sz="2000" dirty="0"/>
              <a:t>redundancy </a:t>
            </a:r>
            <a:r>
              <a:rPr lang="en-US" sz="2000" dirty="0" smtClean="0"/>
              <a:t>check (4 bytes); if  calculations match at source and receiver, </a:t>
            </a:r>
            <a:r>
              <a:rPr lang="en-US" sz="2000" dirty="0"/>
              <a:t>no error occurred. </a:t>
            </a:r>
          </a:p>
        </p:txBody>
      </p:sp>
      <p:pic>
        <p:nvPicPr>
          <p:cNvPr id="8194" name="Picture 2"/>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399342" y="1463039"/>
            <a:ext cx="8345647" cy="2467265"/>
          </a:xfrm>
          <a:prstGeom prst="rect">
            <a:avLst/>
          </a:prstGeom>
          <a:noFill/>
          <a:ln w="9525">
            <a:solidFill>
              <a:schemeClr val="tx1"/>
            </a:solidFill>
            <a:miter lim="800000"/>
            <a:headEnd/>
            <a:tailEnd/>
          </a:ln>
          <a:extLst>
            <a:ext uri="{909E8E84-426E-40DD-AFC4-6F175D3DCCD1}">
              <a14:hiddenFill xmlns="" xmlns:a14="http://schemas.microsoft.com/office/drawing/2010/main">
                <a:solidFill>
                  <a:schemeClr val="accent1"/>
                </a:solidFill>
              </a14:hiddenFill>
            </a:ext>
          </a:extLst>
        </p:spPr>
      </p:pic>
    </p:spTree>
    <p:extLst>
      <p:ext uri="{BB962C8B-B14F-4D97-AF65-F5344CB8AC3E}">
        <p14:creationId xmlns="" xmlns:p14="http://schemas.microsoft.com/office/powerpoint/2010/main" val="1783472141"/>
      </p:ext>
    </p:extLst>
  </p:cSld>
  <p:clrMapOvr>
    <a:masterClrMapping/>
  </p:clrMapOvr>
  <p:transition spd="med">
    <p:wipe dir="r"/>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2"/>
          <p:cNvSpPr>
            <a:spLocks noGrp="1" noChangeArrowheads="1"/>
          </p:cNvSpPr>
          <p:nvPr>
            <p:ph type="title"/>
          </p:nvPr>
        </p:nvSpPr>
        <p:spPr>
          <a:xfrm>
            <a:off x="371843" y="407187"/>
            <a:ext cx="8772157" cy="838200"/>
          </a:xfrm>
        </p:spPr>
        <p:txBody>
          <a:bodyPr/>
          <a:lstStyle/>
          <a:p>
            <a:pPr eaLnBrk="1" hangingPunct="1"/>
            <a:r>
              <a:rPr lang="en-US" sz="1800" dirty="0">
                <a:latin typeface="Arial" charset="0"/>
              </a:rPr>
              <a:t>Ethernet MAC</a:t>
            </a:r>
            <a:r>
              <a:rPr lang="en-US" sz="1800" dirty="0" smtClean="0">
                <a:latin typeface="Arial" charset="0"/>
              </a:rPr>
              <a:t/>
            </a:r>
            <a:br>
              <a:rPr lang="en-US" sz="1800" dirty="0" smtClean="0">
                <a:latin typeface="Arial" charset="0"/>
              </a:rPr>
            </a:br>
            <a:r>
              <a:rPr lang="en-US" sz="2800" dirty="0" smtClean="0">
                <a:latin typeface="Arial" charset="0"/>
              </a:rPr>
              <a:t>End-to-End Connectivity, MAC, and IP (cont.)</a:t>
            </a:r>
            <a:endParaRPr lang="en-US" sz="2800" dirty="0">
              <a:latin typeface="Arial" charset="0"/>
            </a:endParaRPr>
          </a:p>
        </p:txBody>
      </p:sp>
      <p:pic>
        <p:nvPicPr>
          <p:cNvPr id="8194" name="Picture 2"/>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1231043" y="1586551"/>
            <a:ext cx="6671009" cy="4842472"/>
          </a:xfrm>
          <a:prstGeom prst="rect">
            <a:avLst/>
          </a:prstGeom>
          <a:noFill/>
          <a:ln w="9525">
            <a:solidFill>
              <a:schemeClr val="tx1"/>
            </a:solidFill>
            <a:miter lim="800000"/>
            <a:headEnd/>
            <a:tailEnd/>
          </a:ln>
          <a:extLst>
            <a:ext uri="{909E8E84-426E-40DD-AFC4-6F175D3DCCD1}">
              <a14:hiddenFill xmlns="" xmlns:a14="http://schemas.microsoft.com/office/drawing/2010/main">
                <a:solidFill>
                  <a:schemeClr val="accent1"/>
                </a:solidFill>
              </a14:hiddenFill>
            </a:ext>
          </a:extLst>
        </p:spPr>
      </p:pic>
    </p:spTree>
    <p:extLst>
      <p:ext uri="{BB962C8B-B14F-4D97-AF65-F5344CB8AC3E}">
        <p14:creationId xmlns="" xmlns:p14="http://schemas.microsoft.com/office/powerpoint/2010/main" val="3687946826"/>
      </p:ext>
    </p:extLst>
  </p:cSld>
  <p:clrMapOvr>
    <a:masterClrMapping/>
  </p:clrMapOvr>
  <p:transition spd="med">
    <p:wipe dir="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sz="1800" dirty="0" smtClean="0"/>
              <a:t>LANs, WANs, and the Internet</a:t>
            </a:r>
            <a:r>
              <a:rPr lang="en-US" dirty="0" smtClean="0"/>
              <a:t/>
            </a:r>
            <a:br>
              <a:rPr lang="en-US" dirty="0" smtClean="0"/>
            </a:br>
            <a:r>
              <a:rPr lang="en-US" dirty="0" smtClean="0"/>
              <a:t>LANs and WANs</a:t>
            </a:r>
            <a:endParaRPr lang="en-US" dirty="0"/>
          </a:p>
        </p:txBody>
      </p:sp>
      <p:sp>
        <p:nvSpPr>
          <p:cNvPr id="2" name="Content Placeholder 1"/>
          <p:cNvSpPr>
            <a:spLocks noGrp="1"/>
          </p:cNvSpPr>
          <p:nvPr>
            <p:ph idx="1"/>
          </p:nvPr>
        </p:nvSpPr>
        <p:spPr>
          <a:xfrm>
            <a:off x="213110" y="1340286"/>
            <a:ext cx="5598968" cy="5125622"/>
          </a:xfrm>
        </p:spPr>
        <p:txBody>
          <a:bodyPr>
            <a:normAutofit/>
          </a:bodyPr>
          <a:lstStyle/>
          <a:p>
            <a:r>
              <a:rPr lang="en-US" dirty="0" smtClean="0"/>
              <a:t>Local Area Networks</a:t>
            </a:r>
          </a:p>
          <a:p>
            <a:pPr lvl="1"/>
            <a:r>
              <a:rPr lang="en-US" dirty="0" smtClean="0"/>
              <a:t>Spans across small geographical area</a:t>
            </a:r>
          </a:p>
          <a:p>
            <a:pPr lvl="1"/>
            <a:r>
              <a:rPr lang="en-US" dirty="0" smtClean="0"/>
              <a:t>Interconnects end devices</a:t>
            </a:r>
          </a:p>
          <a:p>
            <a:pPr lvl="1"/>
            <a:r>
              <a:rPr lang="en-US" dirty="0" smtClean="0"/>
              <a:t>Administrated by a single organization</a:t>
            </a:r>
          </a:p>
          <a:p>
            <a:pPr lvl="1"/>
            <a:r>
              <a:rPr lang="en-US" dirty="0" smtClean="0"/>
              <a:t>Provide high speed bandwidth to internal devices</a:t>
            </a:r>
          </a:p>
          <a:p>
            <a:r>
              <a:rPr lang="en-US" dirty="0" smtClean="0"/>
              <a:t>WAN Area Networks</a:t>
            </a:r>
          </a:p>
          <a:p>
            <a:pPr lvl="1"/>
            <a:r>
              <a:rPr lang="en-US" dirty="0" smtClean="0"/>
              <a:t>Interconnects LAN</a:t>
            </a:r>
          </a:p>
          <a:p>
            <a:pPr lvl="1"/>
            <a:r>
              <a:rPr lang="en-US" dirty="0" smtClean="0"/>
              <a:t>Administrated by multiple service providers</a:t>
            </a:r>
          </a:p>
          <a:p>
            <a:pPr lvl="1"/>
            <a:r>
              <a:rPr lang="en-US" dirty="0" smtClean="0"/>
              <a:t>Provide slower speed links between LANS</a:t>
            </a:r>
          </a:p>
          <a:p>
            <a:r>
              <a:rPr lang="en-US" dirty="0" smtClean="0"/>
              <a:t>Can </a:t>
            </a:r>
            <a:r>
              <a:rPr lang="en-US" dirty="0"/>
              <a:t>you name more network types?</a:t>
            </a:r>
          </a:p>
          <a:p>
            <a:pPr lvl="1"/>
            <a:endParaRPr lang="en-US" dirty="0" smtClean="0"/>
          </a:p>
        </p:txBody>
      </p:sp>
      <p:pic>
        <p:nvPicPr>
          <p:cNvPr id="6" name="Picture 2"/>
          <p:cNvPicPr>
            <a:picLocks noChangeAspect="1" noChangeArrowheads="1"/>
          </p:cNvPicPr>
          <p:nvPr/>
        </p:nvPicPr>
        <p:blipFill>
          <a:blip r:embed="rId3" cstate="email">
            <a:extLst>
              <a:ext uri="{28A0092B-C50C-407E-A947-70E740481C1C}">
                <a14:useLocalDpi xmlns:a14="http://schemas.microsoft.com/office/drawing/2010/main" xmlns="" val="0"/>
              </a:ext>
            </a:extLst>
          </a:blip>
          <a:srcRect/>
          <a:stretch>
            <a:fillRect/>
          </a:stretch>
        </p:blipFill>
        <p:spPr bwMode="auto">
          <a:xfrm>
            <a:off x="5963036" y="4167204"/>
            <a:ext cx="3002989" cy="2298704"/>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xmlns="" val="2872249879"/>
      </p:ext>
    </p:extLst>
  </p:cSld>
  <p:clrMapOvr>
    <a:masterClrMapping/>
  </p:clrMapOvr>
  <p:transition spd="med">
    <p:wipe dir="r"/>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1" name="Rectangle 2"/>
          <p:cNvSpPr>
            <a:spLocks noGrp="1" noChangeArrowheads="1"/>
          </p:cNvSpPr>
          <p:nvPr>
            <p:ph type="title"/>
          </p:nvPr>
        </p:nvSpPr>
        <p:spPr/>
        <p:txBody>
          <a:bodyPr/>
          <a:lstStyle/>
          <a:p>
            <a:pPr eaLnBrk="1" hangingPunct="1"/>
            <a:r>
              <a:rPr lang="en-US" sz="1800">
                <a:latin typeface="Arial" charset="0"/>
              </a:rPr>
              <a:t>Data Link Frame</a:t>
            </a:r>
            <a:r>
              <a:rPr lang="en-US">
                <a:latin typeface="Arial" charset="0"/>
              </a:rPr>
              <a:t/>
            </a:r>
            <a:br>
              <a:rPr lang="en-US">
                <a:latin typeface="Arial" charset="0"/>
              </a:rPr>
            </a:br>
            <a:r>
              <a:rPr lang="en-US">
                <a:latin typeface="Arial" charset="0"/>
              </a:rPr>
              <a:t>LAN and WAN Frames</a:t>
            </a:r>
          </a:p>
        </p:txBody>
      </p:sp>
      <p:pic>
        <p:nvPicPr>
          <p:cNvPr id="2" name="Picture 1"/>
          <p:cNvPicPr>
            <a:picLocks noChangeAspect="1"/>
          </p:cNvPicPr>
          <p:nvPr/>
        </p:nvPicPr>
        <p:blipFill>
          <a:blip r:embed="rId3"/>
          <a:stretch>
            <a:fillRect/>
          </a:stretch>
        </p:blipFill>
        <p:spPr>
          <a:xfrm>
            <a:off x="1022428" y="1252691"/>
            <a:ext cx="7103181" cy="5167610"/>
          </a:xfrm>
          <a:prstGeom prst="rect">
            <a:avLst/>
          </a:prstGeom>
        </p:spPr>
      </p:pic>
      <p:pic>
        <p:nvPicPr>
          <p:cNvPr id="3" name="Picture 2"/>
          <p:cNvPicPr>
            <a:picLocks noChangeAspect="1"/>
          </p:cNvPicPr>
          <p:nvPr/>
        </p:nvPicPr>
        <p:blipFill>
          <a:blip r:embed="rId4"/>
          <a:stretch>
            <a:fillRect/>
          </a:stretch>
        </p:blipFill>
        <p:spPr>
          <a:xfrm>
            <a:off x="4259421" y="4155977"/>
            <a:ext cx="1519973" cy="267147"/>
          </a:xfrm>
          <a:prstGeom prst="rect">
            <a:avLst/>
          </a:prstGeom>
        </p:spPr>
      </p:pic>
      <p:pic>
        <p:nvPicPr>
          <p:cNvPr id="6" name="Picture 5"/>
          <p:cNvPicPr>
            <a:picLocks noChangeAspect="1"/>
          </p:cNvPicPr>
          <p:nvPr/>
        </p:nvPicPr>
        <p:blipFill>
          <a:blip r:embed="rId5"/>
          <a:stretch>
            <a:fillRect/>
          </a:stretch>
        </p:blipFill>
        <p:spPr>
          <a:xfrm>
            <a:off x="3995198" y="2902872"/>
            <a:ext cx="1504385" cy="282642"/>
          </a:xfrm>
          <a:prstGeom prst="rect">
            <a:avLst/>
          </a:prstGeom>
        </p:spPr>
      </p:pic>
      <p:pic>
        <p:nvPicPr>
          <p:cNvPr id="7" name="Picture 6"/>
          <p:cNvPicPr>
            <a:picLocks noChangeAspect="1"/>
          </p:cNvPicPr>
          <p:nvPr/>
        </p:nvPicPr>
        <p:blipFill>
          <a:blip r:embed="rId6"/>
          <a:stretch>
            <a:fillRect/>
          </a:stretch>
        </p:blipFill>
        <p:spPr>
          <a:xfrm>
            <a:off x="2154959" y="2829548"/>
            <a:ext cx="1633413" cy="302483"/>
          </a:xfrm>
          <a:prstGeom prst="rect">
            <a:avLst/>
          </a:prstGeom>
        </p:spPr>
      </p:pic>
      <p:pic>
        <p:nvPicPr>
          <p:cNvPr id="8" name="Picture 7"/>
          <p:cNvPicPr>
            <a:picLocks noChangeAspect="1"/>
          </p:cNvPicPr>
          <p:nvPr/>
        </p:nvPicPr>
        <p:blipFill>
          <a:blip r:embed="rId7"/>
          <a:stretch>
            <a:fillRect/>
          </a:stretch>
        </p:blipFill>
        <p:spPr>
          <a:xfrm>
            <a:off x="3810422" y="5596172"/>
            <a:ext cx="1607648" cy="294082"/>
          </a:xfrm>
          <a:prstGeom prst="rect">
            <a:avLst/>
          </a:prstGeom>
        </p:spPr>
      </p:pic>
    </p:spTree>
  </p:cSld>
  <p:clrMapOvr>
    <a:masterClrMapping/>
  </p:clrMapOvr>
  <p:transition spd="med">
    <p:wipe dir="r"/>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112889" y="2263775"/>
            <a:ext cx="4388555" cy="1481138"/>
          </a:xfrm>
        </p:spPr>
        <p:txBody>
          <a:bodyPr/>
          <a:lstStyle/>
          <a:p>
            <a:pPr eaLnBrk="1" hangingPunct="1"/>
            <a:r>
              <a:rPr lang="en-US" sz="2400" dirty="0" smtClean="0"/>
              <a:t>Network </a:t>
            </a:r>
            <a:r>
              <a:rPr lang="en-US" sz="2400" dirty="0"/>
              <a:t>Layer Protocols</a:t>
            </a:r>
          </a:p>
        </p:txBody>
      </p:sp>
    </p:spTree>
    <p:extLst>
      <p:ext uri="{BB962C8B-B14F-4D97-AF65-F5344CB8AC3E}">
        <p14:creationId xmlns="" xmlns:p14="http://schemas.microsoft.com/office/powerpoint/2010/main" val="733816383"/>
      </p:ext>
    </p:extLst>
  </p:cSld>
  <p:clrMapOvr>
    <a:masterClrMapping/>
  </p:clrMapOvr>
  <p:transition>
    <p:wipe dir="r"/>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2"/>
          <p:cNvSpPr>
            <a:spLocks noGrp="1" noChangeArrowheads="1"/>
          </p:cNvSpPr>
          <p:nvPr>
            <p:ph type="title"/>
          </p:nvPr>
        </p:nvSpPr>
        <p:spPr/>
        <p:txBody>
          <a:bodyPr/>
          <a:lstStyle/>
          <a:p>
            <a:pPr eaLnBrk="1" hangingPunct="1"/>
            <a:r>
              <a:rPr lang="en-US" sz="1800">
                <a:latin typeface="Arial" charset="0"/>
              </a:rPr>
              <a:t>Network Layer in Communication</a:t>
            </a:r>
            <a:br>
              <a:rPr lang="en-US" sz="1800">
                <a:latin typeface="Arial" charset="0"/>
              </a:rPr>
            </a:br>
            <a:r>
              <a:rPr lang="en-US">
                <a:latin typeface="Arial" charset="0"/>
              </a:rPr>
              <a:t>The Network Layer</a:t>
            </a:r>
          </a:p>
        </p:txBody>
      </p:sp>
      <p:sp>
        <p:nvSpPr>
          <p:cNvPr id="17410" name="Content Placeholder 1"/>
          <p:cNvSpPr>
            <a:spLocks noGrp="1"/>
          </p:cNvSpPr>
          <p:nvPr>
            <p:ph idx="1"/>
          </p:nvPr>
        </p:nvSpPr>
        <p:spPr/>
        <p:txBody>
          <a:bodyPr/>
          <a:lstStyle/>
          <a:p>
            <a:pPr marL="0" indent="0">
              <a:buNone/>
              <a:defRPr/>
            </a:pPr>
            <a:r>
              <a:rPr lang="en-US" sz="2000" dirty="0"/>
              <a:t>The network layer, or OSI Layer 3, provides services to allow end devices to exchange data across the network. To accomplish this end-to-end transport, the network layer uses four basic </a:t>
            </a:r>
            <a:r>
              <a:rPr lang="en-US" sz="2000" dirty="0" smtClean="0"/>
              <a:t>processes</a:t>
            </a:r>
            <a:r>
              <a:rPr lang="en-US" sz="2000" dirty="0" smtClean="0">
                <a:latin typeface="Arial" charset="0"/>
              </a:rPr>
              <a:t>:</a:t>
            </a:r>
          </a:p>
          <a:p>
            <a:pPr>
              <a:defRPr/>
            </a:pPr>
            <a:r>
              <a:rPr lang="en-US" sz="2000" dirty="0" smtClean="0">
                <a:latin typeface="Arial" charset="0"/>
              </a:rPr>
              <a:t>Addressing end devices</a:t>
            </a:r>
          </a:p>
          <a:p>
            <a:pPr>
              <a:defRPr/>
            </a:pPr>
            <a:r>
              <a:rPr lang="en-US" sz="2000" dirty="0" smtClean="0">
                <a:latin typeface="Arial" charset="0"/>
              </a:rPr>
              <a:t>Encapsulation</a:t>
            </a:r>
          </a:p>
          <a:p>
            <a:pPr>
              <a:defRPr/>
            </a:pPr>
            <a:r>
              <a:rPr lang="en-US" sz="2000" dirty="0" smtClean="0">
                <a:latin typeface="Arial" charset="0"/>
              </a:rPr>
              <a:t>Routing</a:t>
            </a:r>
          </a:p>
          <a:p>
            <a:pPr>
              <a:defRPr/>
            </a:pPr>
            <a:r>
              <a:rPr lang="en-US" sz="2000" dirty="0" smtClean="0">
                <a:latin typeface="Arial" charset="0"/>
              </a:rPr>
              <a:t>De-encapsulating</a:t>
            </a:r>
            <a:endParaRPr lang="en-US" sz="2000" dirty="0">
              <a:latin typeface="Arial" charset="0"/>
            </a:endParaRPr>
          </a:p>
        </p:txBody>
      </p:sp>
    </p:spTree>
  </p:cSld>
  <p:clrMapOvr>
    <a:masterClrMapping/>
  </p:clrMapOvr>
  <p:transition spd="med">
    <p:wipe dir="r"/>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2"/>
          <p:cNvSpPr>
            <a:spLocks noGrp="1" noChangeArrowheads="1"/>
          </p:cNvSpPr>
          <p:nvPr>
            <p:ph type="title"/>
          </p:nvPr>
        </p:nvSpPr>
        <p:spPr/>
        <p:txBody>
          <a:bodyPr/>
          <a:lstStyle/>
          <a:p>
            <a:pPr eaLnBrk="1" hangingPunct="1"/>
            <a:r>
              <a:rPr lang="en-US" sz="1800">
                <a:latin typeface="Arial" charset="0"/>
              </a:rPr>
              <a:t>Network Layer in Communication</a:t>
            </a:r>
            <a:br>
              <a:rPr lang="en-US" sz="1800">
                <a:latin typeface="Arial" charset="0"/>
              </a:rPr>
            </a:br>
            <a:r>
              <a:rPr lang="en-US">
                <a:latin typeface="Arial" charset="0"/>
              </a:rPr>
              <a:t>Network Layer Protocols</a:t>
            </a:r>
          </a:p>
        </p:txBody>
      </p:sp>
      <p:sp>
        <p:nvSpPr>
          <p:cNvPr id="17410" name="Content Placeholder 1"/>
          <p:cNvSpPr>
            <a:spLocks noGrp="1"/>
          </p:cNvSpPr>
          <p:nvPr>
            <p:ph idx="1"/>
          </p:nvPr>
        </p:nvSpPr>
        <p:spPr/>
        <p:txBody>
          <a:bodyPr/>
          <a:lstStyle/>
          <a:p>
            <a:pPr marL="0" indent="0">
              <a:buFont typeface="Wingdings" charset="0"/>
              <a:buNone/>
              <a:defRPr/>
            </a:pPr>
            <a:r>
              <a:rPr lang="en-US" sz="2000" b="1" dirty="0" smtClean="0">
                <a:latin typeface="Arial" charset="0"/>
              </a:rPr>
              <a:t>Common network layer protocols include:</a:t>
            </a:r>
          </a:p>
          <a:p>
            <a:pPr>
              <a:defRPr/>
            </a:pPr>
            <a:r>
              <a:rPr lang="en-US" sz="2000" dirty="0">
                <a:latin typeface="Arial" charset="0"/>
              </a:rPr>
              <a:t>IP version 4 (IPv4)</a:t>
            </a:r>
          </a:p>
          <a:p>
            <a:pPr>
              <a:defRPr/>
            </a:pPr>
            <a:r>
              <a:rPr lang="en-US" sz="2000" dirty="0">
                <a:latin typeface="Arial" charset="0"/>
              </a:rPr>
              <a:t>IP version 6 (IPv6)</a:t>
            </a:r>
          </a:p>
          <a:p>
            <a:pPr marL="0" indent="0">
              <a:buFont typeface="Wingdings" charset="0"/>
              <a:buNone/>
              <a:defRPr/>
            </a:pPr>
            <a:r>
              <a:rPr lang="en-US" sz="2000" b="1" dirty="0" smtClean="0">
                <a:latin typeface="Arial" charset="0"/>
              </a:rPr>
              <a:t>Legacy network layer protocols include:</a:t>
            </a:r>
          </a:p>
          <a:p>
            <a:pPr>
              <a:defRPr/>
            </a:pPr>
            <a:r>
              <a:rPr lang="en-US" sz="2000" dirty="0" smtClean="0">
                <a:latin typeface="Arial" charset="0"/>
              </a:rPr>
              <a:t>Novell Internetwork Packet Exchange (IPX)</a:t>
            </a:r>
          </a:p>
          <a:p>
            <a:pPr>
              <a:defRPr/>
            </a:pPr>
            <a:r>
              <a:rPr lang="en-US" sz="2000" dirty="0" smtClean="0">
                <a:latin typeface="Arial" charset="0"/>
              </a:rPr>
              <a:t>AppleTalk</a:t>
            </a:r>
          </a:p>
          <a:p>
            <a:pPr>
              <a:defRPr/>
            </a:pPr>
            <a:r>
              <a:rPr lang="en-US" sz="2000" dirty="0" smtClean="0">
                <a:latin typeface="Arial" charset="0"/>
              </a:rPr>
              <a:t>Connectionless Network Service (CLNS/</a:t>
            </a:r>
            <a:r>
              <a:rPr lang="en-US" sz="2000" dirty="0" err="1" smtClean="0">
                <a:latin typeface="Arial" charset="0"/>
              </a:rPr>
              <a:t>DECNet</a:t>
            </a:r>
            <a:r>
              <a:rPr lang="en-US" sz="2000" dirty="0" smtClean="0">
                <a:latin typeface="Arial" charset="0"/>
              </a:rPr>
              <a:t>)</a:t>
            </a:r>
            <a:endParaRPr lang="en-US" sz="2000" dirty="0">
              <a:latin typeface="Arial" charset="0"/>
            </a:endParaRPr>
          </a:p>
        </p:txBody>
      </p:sp>
    </p:spTree>
  </p:cSld>
  <p:clrMapOvr>
    <a:masterClrMapping/>
  </p:clrMapOvr>
  <p:transition spd="med">
    <p:wipe dir="r"/>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3"/>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533400" y="1384300"/>
            <a:ext cx="8164756" cy="5191720"/>
          </a:xfrm>
          <a:prstGeom prst="rect">
            <a:avLst/>
          </a:prstGeom>
          <a:noFill/>
          <a:ln w="9525">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4" name="Rectangle 2"/>
          <p:cNvSpPr txBox="1">
            <a:spLocks noChangeArrowheads="1"/>
          </p:cNvSpPr>
          <p:nvPr/>
        </p:nvSpPr>
        <p:spPr bwMode="auto">
          <a:xfrm>
            <a:off x="346075" y="546100"/>
            <a:ext cx="8772525" cy="838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82124" tIns="41061" rIns="82124" bIns="41061" numCol="1" anchor="b" anchorCtr="0" compatLnSpc="1">
            <a:prstTxWarp prst="textNoShape">
              <a:avLst/>
            </a:prstTxWarp>
          </a:bodyPr>
          <a:lstStyle>
            <a:lvl1pPr algn="l" defTabSz="814388" rtl="0" eaLnBrk="0" fontAlgn="base" hangingPunct="0">
              <a:lnSpc>
                <a:spcPct val="90000"/>
              </a:lnSpc>
              <a:spcBef>
                <a:spcPct val="0"/>
              </a:spcBef>
              <a:spcAft>
                <a:spcPct val="0"/>
              </a:spcAft>
              <a:defRPr sz="3200" b="1">
                <a:solidFill>
                  <a:srgbClr val="708CA1"/>
                </a:solidFill>
                <a:latin typeface="+mj-lt"/>
                <a:ea typeface="ＭＳ Ｐゴシック" charset="0"/>
                <a:cs typeface="ＭＳ Ｐゴシック" charset="0"/>
              </a:defRPr>
            </a:lvl1pPr>
            <a:lvl2pPr algn="l" defTabSz="814388" rtl="0" eaLnBrk="0" fontAlgn="base" hangingPunct="0">
              <a:lnSpc>
                <a:spcPct val="90000"/>
              </a:lnSpc>
              <a:spcBef>
                <a:spcPct val="0"/>
              </a:spcBef>
              <a:spcAft>
                <a:spcPct val="0"/>
              </a:spcAft>
              <a:defRPr sz="3200" b="1">
                <a:solidFill>
                  <a:srgbClr val="708CA1"/>
                </a:solidFill>
                <a:latin typeface="Arial" charset="0"/>
                <a:ea typeface="ＭＳ Ｐゴシック" charset="0"/>
                <a:cs typeface="ＭＳ Ｐゴシック" charset="0"/>
              </a:defRPr>
            </a:lvl2pPr>
            <a:lvl3pPr algn="l" defTabSz="814388" rtl="0" eaLnBrk="0" fontAlgn="base" hangingPunct="0">
              <a:lnSpc>
                <a:spcPct val="90000"/>
              </a:lnSpc>
              <a:spcBef>
                <a:spcPct val="0"/>
              </a:spcBef>
              <a:spcAft>
                <a:spcPct val="0"/>
              </a:spcAft>
              <a:defRPr sz="3200" b="1">
                <a:solidFill>
                  <a:srgbClr val="708CA1"/>
                </a:solidFill>
                <a:latin typeface="Arial" charset="0"/>
                <a:ea typeface="ＭＳ Ｐゴシック" charset="0"/>
                <a:cs typeface="ＭＳ Ｐゴシック" charset="0"/>
              </a:defRPr>
            </a:lvl3pPr>
            <a:lvl4pPr algn="l" defTabSz="814388" rtl="0" eaLnBrk="0" fontAlgn="base" hangingPunct="0">
              <a:lnSpc>
                <a:spcPct val="90000"/>
              </a:lnSpc>
              <a:spcBef>
                <a:spcPct val="0"/>
              </a:spcBef>
              <a:spcAft>
                <a:spcPct val="0"/>
              </a:spcAft>
              <a:defRPr sz="3200" b="1">
                <a:solidFill>
                  <a:srgbClr val="708CA1"/>
                </a:solidFill>
                <a:latin typeface="Arial" charset="0"/>
                <a:ea typeface="ＭＳ Ｐゴシック" charset="0"/>
                <a:cs typeface="ＭＳ Ｐゴシック" charset="0"/>
              </a:defRPr>
            </a:lvl4pPr>
            <a:lvl5pPr algn="l" defTabSz="814388" rtl="0" eaLnBrk="0" fontAlgn="base" hangingPunct="0">
              <a:lnSpc>
                <a:spcPct val="90000"/>
              </a:lnSpc>
              <a:spcBef>
                <a:spcPct val="0"/>
              </a:spcBef>
              <a:spcAft>
                <a:spcPct val="0"/>
              </a:spcAft>
              <a:defRPr sz="3200" b="1">
                <a:solidFill>
                  <a:srgbClr val="708CA1"/>
                </a:solidFill>
                <a:latin typeface="Arial" charset="0"/>
                <a:ea typeface="ＭＳ Ｐゴシック" charset="0"/>
                <a:cs typeface="ＭＳ Ｐゴシック" charset="0"/>
              </a:defRPr>
            </a:lvl5pPr>
            <a:lvl6pPr marL="457200" algn="l" defTabSz="814388" rtl="0" eaLnBrk="1" fontAlgn="base" hangingPunct="1">
              <a:lnSpc>
                <a:spcPct val="90000"/>
              </a:lnSpc>
              <a:spcBef>
                <a:spcPct val="0"/>
              </a:spcBef>
              <a:spcAft>
                <a:spcPct val="0"/>
              </a:spcAft>
              <a:defRPr sz="3200" b="1">
                <a:solidFill>
                  <a:srgbClr val="708CA1"/>
                </a:solidFill>
                <a:latin typeface="Arial" charset="0"/>
              </a:defRPr>
            </a:lvl6pPr>
            <a:lvl7pPr marL="914400" algn="l" defTabSz="814388" rtl="0" eaLnBrk="1" fontAlgn="base" hangingPunct="1">
              <a:lnSpc>
                <a:spcPct val="90000"/>
              </a:lnSpc>
              <a:spcBef>
                <a:spcPct val="0"/>
              </a:spcBef>
              <a:spcAft>
                <a:spcPct val="0"/>
              </a:spcAft>
              <a:defRPr sz="3200" b="1">
                <a:solidFill>
                  <a:srgbClr val="708CA1"/>
                </a:solidFill>
                <a:latin typeface="Arial" charset="0"/>
              </a:defRPr>
            </a:lvl7pPr>
            <a:lvl8pPr marL="1371600" algn="l" defTabSz="814388" rtl="0" eaLnBrk="1" fontAlgn="base" hangingPunct="1">
              <a:lnSpc>
                <a:spcPct val="90000"/>
              </a:lnSpc>
              <a:spcBef>
                <a:spcPct val="0"/>
              </a:spcBef>
              <a:spcAft>
                <a:spcPct val="0"/>
              </a:spcAft>
              <a:defRPr sz="3200" b="1">
                <a:solidFill>
                  <a:srgbClr val="708CA1"/>
                </a:solidFill>
                <a:latin typeface="Arial" charset="0"/>
              </a:defRPr>
            </a:lvl8pPr>
            <a:lvl9pPr marL="1828800" algn="l" defTabSz="814388" rtl="0" eaLnBrk="1" fontAlgn="base" hangingPunct="1">
              <a:lnSpc>
                <a:spcPct val="90000"/>
              </a:lnSpc>
              <a:spcBef>
                <a:spcPct val="0"/>
              </a:spcBef>
              <a:spcAft>
                <a:spcPct val="0"/>
              </a:spcAft>
              <a:defRPr sz="3200" b="1">
                <a:solidFill>
                  <a:srgbClr val="708CA1"/>
                </a:solidFill>
                <a:latin typeface="Arial" charset="0"/>
              </a:defRPr>
            </a:lvl9pPr>
          </a:lstStyle>
          <a:p>
            <a:pPr eaLnBrk="1" hangingPunct="1"/>
            <a:r>
              <a:rPr lang="en-US" sz="1800" smtClean="0">
                <a:latin typeface="Arial" charset="0"/>
              </a:rPr>
              <a:t>IP Characteristics</a:t>
            </a:r>
            <a:r>
              <a:rPr lang="en-US" smtClean="0">
                <a:latin typeface="Arial" charset="0"/>
              </a:rPr>
              <a:t/>
            </a:r>
            <a:br>
              <a:rPr lang="en-US" smtClean="0">
                <a:latin typeface="Arial" charset="0"/>
              </a:rPr>
            </a:br>
            <a:r>
              <a:rPr lang="en-US" smtClean="0">
                <a:latin typeface="Arial" charset="0"/>
              </a:rPr>
              <a:t>IP Components</a:t>
            </a:r>
            <a:endParaRPr lang="en-US" dirty="0">
              <a:latin typeface="Arial" charset="0"/>
            </a:endParaRPr>
          </a:p>
        </p:txBody>
      </p:sp>
    </p:spTree>
  </p:cSld>
  <p:clrMapOvr>
    <a:masterClrMapping/>
  </p:clrMapOvr>
  <p:transition spd="med">
    <p:wipe dir="r"/>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pPr eaLnBrk="1" hangingPunct="1"/>
            <a:r>
              <a:rPr lang="en-US" sz="1800">
                <a:latin typeface="Arial" charset="0"/>
              </a:rPr>
              <a:t>Characteristics of the IP protocol</a:t>
            </a:r>
            <a:br>
              <a:rPr lang="en-US" sz="1800">
                <a:latin typeface="Arial" charset="0"/>
              </a:rPr>
            </a:br>
            <a:r>
              <a:rPr lang="en-US">
                <a:latin typeface="Arial" charset="0"/>
              </a:rPr>
              <a:t>IP - Connectionless</a:t>
            </a:r>
          </a:p>
        </p:txBody>
      </p:sp>
      <p:pic>
        <p:nvPicPr>
          <p:cNvPr id="21506" name="Picture 2"/>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242110" y="1870074"/>
            <a:ext cx="8587565" cy="4283075"/>
          </a:xfrm>
          <a:prstGeom prst="rect">
            <a:avLst/>
          </a:prstGeom>
          <a:noFill/>
          <a:ln w="9525">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pic>
    </p:spTree>
  </p:cSld>
  <p:clrMapOvr>
    <a:masterClrMapping/>
  </p:clrMapOvr>
  <p:transition spd="med">
    <p:wipe dir="r"/>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2"/>
          <p:cNvSpPr>
            <a:spLocks noGrp="1" noChangeArrowheads="1"/>
          </p:cNvSpPr>
          <p:nvPr>
            <p:ph type="title"/>
          </p:nvPr>
        </p:nvSpPr>
        <p:spPr/>
        <p:txBody>
          <a:bodyPr/>
          <a:lstStyle/>
          <a:p>
            <a:pPr eaLnBrk="1" hangingPunct="1"/>
            <a:r>
              <a:rPr lang="en-US" sz="1800" dirty="0">
                <a:latin typeface="Arial" charset="0"/>
              </a:rPr>
              <a:t>Characteristics of the IP protocol</a:t>
            </a:r>
            <a:br>
              <a:rPr lang="en-US" sz="1800" dirty="0">
                <a:latin typeface="Arial" charset="0"/>
              </a:rPr>
            </a:br>
            <a:r>
              <a:rPr lang="en-US" dirty="0" smtClean="0">
                <a:latin typeface="Arial" charset="0"/>
              </a:rPr>
              <a:t>Best </a:t>
            </a:r>
            <a:r>
              <a:rPr lang="en-US" dirty="0">
                <a:latin typeface="Arial" charset="0"/>
              </a:rPr>
              <a:t>Effort Delivery</a:t>
            </a:r>
          </a:p>
        </p:txBody>
      </p:sp>
      <p:pic>
        <p:nvPicPr>
          <p:cNvPr id="2" name="Picture 1"/>
          <p:cNvPicPr>
            <a:picLocks noChangeAspect="1"/>
          </p:cNvPicPr>
          <p:nvPr/>
        </p:nvPicPr>
        <p:blipFill>
          <a:blip r:embed="rId3"/>
          <a:stretch>
            <a:fillRect/>
          </a:stretch>
        </p:blipFill>
        <p:spPr>
          <a:xfrm>
            <a:off x="1264669" y="1188023"/>
            <a:ext cx="6789602" cy="5303836"/>
          </a:xfrm>
          <a:prstGeom prst="rect">
            <a:avLst/>
          </a:prstGeom>
        </p:spPr>
      </p:pic>
    </p:spTree>
  </p:cSld>
  <p:clrMapOvr>
    <a:masterClrMapping/>
  </p:clrMapOvr>
  <p:transition spd="med">
    <p:wipe dir="r"/>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2"/>
          <p:cNvSpPr>
            <a:spLocks noGrp="1" noChangeArrowheads="1"/>
          </p:cNvSpPr>
          <p:nvPr>
            <p:ph type="title"/>
          </p:nvPr>
        </p:nvSpPr>
        <p:spPr/>
        <p:txBody>
          <a:bodyPr/>
          <a:lstStyle/>
          <a:p>
            <a:pPr eaLnBrk="1" hangingPunct="1"/>
            <a:r>
              <a:rPr lang="en-US" sz="1800">
                <a:latin typeface="Arial" charset="0"/>
              </a:rPr>
              <a:t>Characteristics of the IP protocol</a:t>
            </a:r>
            <a:br>
              <a:rPr lang="en-US" sz="1800">
                <a:latin typeface="Arial" charset="0"/>
              </a:rPr>
            </a:br>
            <a:r>
              <a:rPr lang="en-US">
                <a:latin typeface="Arial" charset="0"/>
              </a:rPr>
              <a:t>IP – Media Independent</a:t>
            </a:r>
          </a:p>
        </p:txBody>
      </p:sp>
      <p:pic>
        <p:nvPicPr>
          <p:cNvPr id="2" name="Picture 1"/>
          <p:cNvPicPr>
            <a:picLocks noChangeAspect="1"/>
          </p:cNvPicPr>
          <p:nvPr/>
        </p:nvPicPr>
        <p:blipFill>
          <a:blip r:embed="rId3"/>
          <a:stretch>
            <a:fillRect/>
          </a:stretch>
        </p:blipFill>
        <p:spPr>
          <a:xfrm>
            <a:off x="880936" y="1249233"/>
            <a:ext cx="7299183" cy="5315303"/>
          </a:xfrm>
          <a:prstGeom prst="rect">
            <a:avLst/>
          </a:prstGeom>
        </p:spPr>
      </p:pic>
    </p:spTree>
  </p:cSld>
  <p:clrMapOvr>
    <a:masterClrMapping/>
  </p:clrMapOvr>
  <p:transition spd="med">
    <p:wipe dir="r"/>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p:cNvSpPr>
            <a:spLocks noGrp="1" noChangeArrowheads="1"/>
          </p:cNvSpPr>
          <p:nvPr>
            <p:ph type="title"/>
          </p:nvPr>
        </p:nvSpPr>
        <p:spPr/>
        <p:txBody>
          <a:bodyPr/>
          <a:lstStyle/>
          <a:p>
            <a:pPr eaLnBrk="1" hangingPunct="1"/>
            <a:r>
              <a:rPr lang="en-US" sz="1800">
                <a:latin typeface="Arial" charset="0"/>
              </a:rPr>
              <a:t>IPv4 Packet</a:t>
            </a:r>
            <a:br>
              <a:rPr lang="en-US" sz="1800">
                <a:latin typeface="Arial" charset="0"/>
              </a:rPr>
            </a:br>
            <a:r>
              <a:rPr lang="en-US">
                <a:latin typeface="Arial" charset="0"/>
              </a:rPr>
              <a:t>Encapsulating IP</a:t>
            </a:r>
          </a:p>
        </p:txBody>
      </p:sp>
      <p:pic>
        <p:nvPicPr>
          <p:cNvPr id="2" name="Picture 1"/>
          <p:cNvPicPr>
            <a:picLocks noChangeAspect="1"/>
          </p:cNvPicPr>
          <p:nvPr/>
        </p:nvPicPr>
        <p:blipFill>
          <a:blip r:embed="rId3"/>
          <a:stretch>
            <a:fillRect/>
          </a:stretch>
        </p:blipFill>
        <p:spPr>
          <a:xfrm>
            <a:off x="929217" y="1378441"/>
            <a:ext cx="7308105" cy="5123839"/>
          </a:xfrm>
          <a:prstGeom prst="rect">
            <a:avLst/>
          </a:prstGeom>
        </p:spPr>
      </p:pic>
    </p:spTree>
  </p:cSld>
  <p:clrMapOvr>
    <a:masterClrMapping/>
  </p:clrMapOvr>
  <p:transition spd="med">
    <p:wipe dir="r"/>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2"/>
          <p:cNvSpPr>
            <a:spLocks noGrp="1" noChangeArrowheads="1"/>
          </p:cNvSpPr>
          <p:nvPr>
            <p:ph type="title"/>
          </p:nvPr>
        </p:nvSpPr>
        <p:spPr/>
        <p:txBody>
          <a:bodyPr/>
          <a:lstStyle/>
          <a:p>
            <a:pPr eaLnBrk="1" hangingPunct="1"/>
            <a:r>
              <a:rPr lang="en-US" sz="1800">
                <a:latin typeface="Arial" charset="0"/>
              </a:rPr>
              <a:t>IPv4 Packet</a:t>
            </a:r>
            <a:br>
              <a:rPr lang="en-US" sz="1800">
                <a:latin typeface="Arial" charset="0"/>
              </a:rPr>
            </a:br>
            <a:r>
              <a:rPr lang="en-US">
                <a:latin typeface="Arial" charset="0"/>
              </a:rPr>
              <a:t>IPv4 Packet Header</a:t>
            </a:r>
          </a:p>
        </p:txBody>
      </p:sp>
      <p:sp>
        <p:nvSpPr>
          <p:cNvPr id="29698" name="Content Placeholder 1"/>
          <p:cNvSpPr>
            <a:spLocks noGrp="1"/>
          </p:cNvSpPr>
          <p:nvPr>
            <p:ph idx="1"/>
          </p:nvPr>
        </p:nvSpPr>
        <p:spPr/>
        <p:txBody>
          <a:bodyPr/>
          <a:lstStyle/>
          <a:p>
            <a:pPr marL="0" indent="0" algn="ctr">
              <a:buFont typeface="Wingdings" charset="0"/>
              <a:buNone/>
            </a:pPr>
            <a:r>
              <a:rPr lang="en-US" dirty="0" smtClean="0">
                <a:latin typeface="Arial" charset="0"/>
              </a:rPr>
              <a:t>Contents of the IPv4 packet header</a:t>
            </a:r>
            <a:endParaRPr lang="en-US" dirty="0">
              <a:latin typeface="Arial" charset="0"/>
            </a:endParaRPr>
          </a:p>
        </p:txBody>
      </p:sp>
      <p:pic>
        <p:nvPicPr>
          <p:cNvPr id="3" name="Picture 2"/>
          <p:cNvPicPr>
            <a:picLocks noChangeAspect="1"/>
          </p:cNvPicPr>
          <p:nvPr/>
        </p:nvPicPr>
        <p:blipFill>
          <a:blip r:embed="rId3"/>
          <a:stretch>
            <a:fillRect/>
          </a:stretch>
        </p:blipFill>
        <p:spPr>
          <a:xfrm>
            <a:off x="1846565" y="1899358"/>
            <a:ext cx="5476228" cy="4626826"/>
          </a:xfrm>
          <a:prstGeom prst="rect">
            <a:avLst/>
          </a:prstGeom>
        </p:spPr>
      </p:pic>
    </p:spTree>
  </p:cSld>
  <p:clrMapOvr>
    <a:masterClrMapping/>
  </p:clrMapOvr>
  <p:transition spd="med">
    <p:wipe dir="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normAutofit/>
          </a:bodyPr>
          <a:lstStyle/>
          <a:p>
            <a:pPr eaLnBrk="1" hangingPunct="1"/>
            <a:r>
              <a:rPr lang="en-US" sz="1800" dirty="0" smtClean="0">
                <a:latin typeface="Arial" charset="0"/>
              </a:rPr>
              <a:t>LANs, WANs, and the Internet</a:t>
            </a:r>
            <a:r>
              <a:rPr lang="en-US" dirty="0">
                <a:latin typeface="Arial" charset="0"/>
              </a:rPr>
              <a:t/>
            </a:r>
            <a:br>
              <a:rPr lang="en-US" dirty="0">
                <a:latin typeface="Arial" charset="0"/>
              </a:rPr>
            </a:br>
            <a:r>
              <a:rPr lang="en-US" dirty="0" smtClean="0">
                <a:latin typeface="Arial" charset="0"/>
              </a:rPr>
              <a:t>The Internet, Intranets, and Extranets</a:t>
            </a:r>
            <a:endParaRPr lang="en-US" dirty="0">
              <a:solidFill>
                <a:srgbClr val="00B0F0"/>
              </a:solidFill>
              <a:latin typeface="Arial" charset="0"/>
            </a:endParaRPr>
          </a:p>
        </p:txBody>
      </p:sp>
      <p:sp>
        <p:nvSpPr>
          <p:cNvPr id="2" name="Content Placeholder 1"/>
          <p:cNvSpPr>
            <a:spLocks noGrp="1"/>
          </p:cNvSpPr>
          <p:nvPr>
            <p:ph idx="1"/>
          </p:nvPr>
        </p:nvSpPr>
        <p:spPr>
          <a:xfrm>
            <a:off x="213110" y="1232592"/>
            <a:ext cx="4993592" cy="2001496"/>
          </a:xfrm>
        </p:spPr>
        <p:txBody>
          <a:bodyPr/>
          <a:lstStyle/>
          <a:p>
            <a:r>
              <a:rPr lang="en-US" sz="2000" dirty="0" smtClean="0"/>
              <a:t>The Internet</a:t>
            </a:r>
          </a:p>
          <a:p>
            <a:pPr lvl="1"/>
            <a:r>
              <a:rPr lang="en-US" sz="1600" dirty="0" smtClean="0"/>
              <a:t>Worldwide collection of interconnected networks</a:t>
            </a:r>
          </a:p>
          <a:p>
            <a:pPr lvl="1"/>
            <a:r>
              <a:rPr lang="en-US" sz="1600" dirty="0" smtClean="0"/>
              <a:t>Not owned by any individual or group</a:t>
            </a:r>
          </a:p>
          <a:p>
            <a:r>
              <a:rPr lang="en-US" sz="2000" dirty="0" smtClean="0"/>
              <a:t>Intranets and Extranets</a:t>
            </a:r>
          </a:p>
          <a:p>
            <a:pPr lvl="1"/>
            <a:endParaRPr lang="en-US" sz="1600" dirty="0" smtClean="0"/>
          </a:p>
        </p:txBody>
      </p:sp>
      <p:pic>
        <p:nvPicPr>
          <p:cNvPr id="3" name="Picture 2"/>
          <p:cNvPicPr>
            <a:picLocks noChangeAspect="1"/>
          </p:cNvPicPr>
          <p:nvPr/>
        </p:nvPicPr>
        <p:blipFill>
          <a:blip r:embed="rId3"/>
          <a:stretch>
            <a:fillRect/>
          </a:stretch>
        </p:blipFill>
        <p:spPr>
          <a:xfrm>
            <a:off x="692044" y="3057394"/>
            <a:ext cx="4533900" cy="3048000"/>
          </a:xfrm>
          <a:prstGeom prst="rect">
            <a:avLst/>
          </a:prstGeom>
        </p:spPr>
      </p:pic>
      <p:pic>
        <p:nvPicPr>
          <p:cNvPr id="8" name="Picture 7"/>
          <p:cNvPicPr>
            <a:picLocks noChangeAspect="1"/>
          </p:cNvPicPr>
          <p:nvPr/>
        </p:nvPicPr>
        <p:blipFill>
          <a:blip r:embed="rId4"/>
          <a:stretch>
            <a:fillRect/>
          </a:stretch>
        </p:blipFill>
        <p:spPr>
          <a:xfrm>
            <a:off x="5704878" y="3162579"/>
            <a:ext cx="3349924" cy="3333340"/>
          </a:xfrm>
          <a:prstGeom prst="rect">
            <a:avLst/>
          </a:prstGeom>
        </p:spPr>
      </p:pic>
    </p:spTree>
    <p:extLst>
      <p:ext uri="{BB962C8B-B14F-4D97-AF65-F5344CB8AC3E}">
        <p14:creationId xmlns:p14="http://schemas.microsoft.com/office/powerpoint/2010/main" xmlns="" val="2209486170"/>
      </p:ext>
    </p:extLst>
  </p:cSld>
  <p:clrMapOvr>
    <a:masterClrMapping/>
  </p:clrMapOvr>
  <p:transition spd="med">
    <p:wipe dir="r"/>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2"/>
          <p:cNvSpPr>
            <a:spLocks noGrp="1" noChangeArrowheads="1"/>
          </p:cNvSpPr>
          <p:nvPr>
            <p:ph type="title"/>
          </p:nvPr>
        </p:nvSpPr>
        <p:spPr/>
        <p:txBody>
          <a:bodyPr/>
          <a:lstStyle/>
          <a:p>
            <a:pPr eaLnBrk="1" hangingPunct="1"/>
            <a:r>
              <a:rPr lang="en-US" sz="1800" dirty="0">
                <a:latin typeface="Arial" charset="0"/>
              </a:rPr>
              <a:t>IPv4 Packet</a:t>
            </a:r>
            <a:br>
              <a:rPr lang="en-US" sz="1800" dirty="0">
                <a:latin typeface="Arial" charset="0"/>
              </a:rPr>
            </a:br>
            <a:r>
              <a:rPr lang="en-US" dirty="0" smtClean="0">
                <a:latin typeface="Arial" charset="0"/>
              </a:rPr>
              <a:t>IPv4 Header Fields</a:t>
            </a:r>
            <a:endParaRPr lang="en-US" dirty="0">
              <a:latin typeface="Arial" charset="0"/>
            </a:endParaRPr>
          </a:p>
        </p:txBody>
      </p:sp>
      <p:sp>
        <p:nvSpPr>
          <p:cNvPr id="29698" name="Content Placeholder 1"/>
          <p:cNvSpPr>
            <a:spLocks noGrp="1"/>
          </p:cNvSpPr>
          <p:nvPr>
            <p:ph idx="1"/>
          </p:nvPr>
        </p:nvSpPr>
        <p:spPr/>
        <p:txBody>
          <a:bodyPr/>
          <a:lstStyle/>
          <a:p>
            <a:pPr marL="0" indent="0" algn="ctr">
              <a:buFont typeface="Wingdings" charset="0"/>
              <a:buNone/>
            </a:pPr>
            <a:r>
              <a:rPr lang="en-US" dirty="0" smtClean="0">
                <a:latin typeface="Arial" charset="0"/>
              </a:rPr>
              <a:t>Contents of the IPv4 header fields</a:t>
            </a:r>
            <a:endParaRPr lang="en-US" dirty="0">
              <a:latin typeface="Arial" charset="0"/>
            </a:endParaRPr>
          </a:p>
        </p:txBody>
      </p:sp>
      <p:pic>
        <p:nvPicPr>
          <p:cNvPr id="2" name="Picture 1"/>
          <p:cNvPicPr>
            <a:picLocks noChangeAspect="1"/>
          </p:cNvPicPr>
          <p:nvPr/>
        </p:nvPicPr>
        <p:blipFill>
          <a:blip r:embed="rId3"/>
          <a:stretch>
            <a:fillRect/>
          </a:stretch>
        </p:blipFill>
        <p:spPr>
          <a:xfrm>
            <a:off x="1835125" y="1896964"/>
            <a:ext cx="5486940" cy="4640661"/>
          </a:xfrm>
          <a:prstGeom prst="rect">
            <a:avLst/>
          </a:prstGeom>
        </p:spPr>
      </p:pic>
    </p:spTree>
    <p:extLst>
      <p:ext uri="{BB962C8B-B14F-4D97-AF65-F5344CB8AC3E}">
        <p14:creationId xmlns="" xmlns:p14="http://schemas.microsoft.com/office/powerpoint/2010/main" val="369822913"/>
      </p:ext>
    </p:extLst>
  </p:cSld>
  <p:clrMapOvr>
    <a:masterClrMapping/>
  </p:clrMapOvr>
  <p:transition spd="med">
    <p:wipe dir="r"/>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2"/>
          <p:cNvSpPr>
            <a:spLocks noGrp="1" noChangeArrowheads="1"/>
          </p:cNvSpPr>
          <p:nvPr>
            <p:ph type="title"/>
          </p:nvPr>
        </p:nvSpPr>
        <p:spPr>
          <a:xfrm>
            <a:off x="412787" y="380744"/>
            <a:ext cx="8772157" cy="838200"/>
          </a:xfrm>
        </p:spPr>
        <p:txBody>
          <a:bodyPr/>
          <a:lstStyle/>
          <a:p>
            <a:pPr eaLnBrk="1" hangingPunct="1"/>
            <a:r>
              <a:rPr lang="en-US" dirty="0" err="1" smtClean="0">
                <a:latin typeface="Arial" charset="0"/>
              </a:rPr>
              <a:t>Unicast</a:t>
            </a:r>
            <a:r>
              <a:rPr lang="en-US" dirty="0" smtClean="0">
                <a:latin typeface="Arial" charset="0"/>
              </a:rPr>
              <a:t> Address</a:t>
            </a:r>
            <a:endParaRPr lang="en-US" dirty="0">
              <a:latin typeface="Arial" charset="0"/>
            </a:endParaRPr>
          </a:p>
        </p:txBody>
      </p:sp>
      <p:pic>
        <p:nvPicPr>
          <p:cNvPr id="4099" name="Picture 3"/>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1267532" y="1414463"/>
            <a:ext cx="6852601" cy="4863507"/>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cSld>
  <p:clrMapOvr>
    <a:masterClrMapping/>
  </p:clrMapOvr>
  <p:transition spd="med">
    <p:wipe dir="r"/>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2"/>
          <p:cNvSpPr>
            <a:spLocks noGrp="1" noChangeArrowheads="1"/>
          </p:cNvSpPr>
          <p:nvPr>
            <p:ph type="title"/>
          </p:nvPr>
        </p:nvSpPr>
        <p:spPr>
          <a:xfrm>
            <a:off x="398588" y="394392"/>
            <a:ext cx="8772157" cy="838200"/>
          </a:xfrm>
        </p:spPr>
        <p:txBody>
          <a:bodyPr/>
          <a:lstStyle/>
          <a:p>
            <a:pPr eaLnBrk="1" hangingPunct="1"/>
            <a:r>
              <a:rPr lang="en-US" sz="1800" dirty="0" smtClean="0">
                <a:latin typeface="Arial" charset="0"/>
              </a:rPr>
              <a:t/>
            </a:r>
            <a:br>
              <a:rPr lang="en-US" sz="1800" dirty="0" smtClean="0">
                <a:latin typeface="Arial" charset="0"/>
              </a:rPr>
            </a:br>
            <a:r>
              <a:rPr lang="en-US" dirty="0" smtClean="0">
                <a:latin typeface="Arial" charset="0"/>
              </a:rPr>
              <a:t>Broadcast MAC Address</a:t>
            </a:r>
            <a:endParaRPr lang="en-US" dirty="0">
              <a:latin typeface="Arial" charset="0"/>
            </a:endParaRPr>
          </a:p>
        </p:txBody>
      </p:sp>
      <p:pic>
        <p:nvPicPr>
          <p:cNvPr id="5123" name="Picture 3"/>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1105453" y="1395413"/>
            <a:ext cx="6871237" cy="4841614"/>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cSld>
  <p:clrMapOvr>
    <a:masterClrMapping/>
  </p:clrMapOvr>
  <p:transition spd="med">
    <p:wipe dir="r"/>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1054817" y="1189302"/>
            <a:ext cx="6765348" cy="4861531"/>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35841" name="Rectangle 2"/>
          <p:cNvSpPr>
            <a:spLocks noGrp="1" noChangeArrowheads="1"/>
          </p:cNvSpPr>
          <p:nvPr>
            <p:ph type="title"/>
          </p:nvPr>
        </p:nvSpPr>
        <p:spPr>
          <a:xfrm>
            <a:off x="439532" y="353448"/>
            <a:ext cx="8772157" cy="838200"/>
          </a:xfrm>
        </p:spPr>
        <p:txBody>
          <a:bodyPr/>
          <a:lstStyle/>
          <a:p>
            <a:pPr eaLnBrk="1" hangingPunct="1"/>
            <a:r>
              <a:rPr lang="en-US" sz="1800" dirty="0" smtClean="0">
                <a:latin typeface="Arial" charset="0"/>
              </a:rPr>
              <a:t/>
            </a:r>
            <a:br>
              <a:rPr lang="en-US" sz="1800" dirty="0" smtClean="0">
                <a:latin typeface="Arial" charset="0"/>
              </a:rPr>
            </a:br>
            <a:r>
              <a:rPr lang="en-US" sz="2800" dirty="0" smtClean="0">
                <a:latin typeface="Arial" charset="0"/>
              </a:rPr>
              <a:t>Multicast Address</a:t>
            </a:r>
            <a:endParaRPr lang="en-US" sz="2800" dirty="0">
              <a:latin typeface="Arial" charset="0"/>
            </a:endParaRPr>
          </a:p>
        </p:txBody>
      </p:sp>
      <p:sp>
        <p:nvSpPr>
          <p:cNvPr id="2" name="Rectangle 1"/>
          <p:cNvSpPr/>
          <p:nvPr/>
        </p:nvSpPr>
        <p:spPr>
          <a:xfrm>
            <a:off x="1054817" y="5783361"/>
            <a:ext cx="2743200" cy="674031"/>
          </a:xfrm>
          <a:prstGeom prst="rect">
            <a:avLst/>
          </a:prstGeom>
        </p:spPr>
        <p:txBody>
          <a:bodyPr wrap="square">
            <a:spAutoFit/>
          </a:bodyPr>
          <a:lstStyle/>
          <a:p>
            <a:r>
              <a:rPr lang="en-US" sz="1400" b="1" dirty="0"/>
              <a:t>M</a:t>
            </a:r>
            <a:r>
              <a:rPr lang="en-US" sz="1400" b="1" dirty="0" smtClean="0"/>
              <a:t>ulticast </a:t>
            </a:r>
            <a:r>
              <a:rPr lang="en-US" sz="1400" b="1" dirty="0"/>
              <a:t>MAC address is a special value that begins with 01-00-5E in </a:t>
            </a:r>
            <a:r>
              <a:rPr lang="en-US" sz="1400" b="1" dirty="0" smtClean="0"/>
              <a:t>hexadecimal</a:t>
            </a:r>
            <a:endParaRPr lang="en-US" sz="1400" b="1" dirty="0"/>
          </a:p>
        </p:txBody>
      </p:sp>
      <p:sp>
        <p:nvSpPr>
          <p:cNvPr id="3" name="Rectangle 2"/>
          <p:cNvSpPr/>
          <p:nvPr/>
        </p:nvSpPr>
        <p:spPr>
          <a:xfrm>
            <a:off x="5486399" y="5756065"/>
            <a:ext cx="2770495" cy="674031"/>
          </a:xfrm>
          <a:prstGeom prst="rect">
            <a:avLst/>
          </a:prstGeom>
        </p:spPr>
        <p:txBody>
          <a:bodyPr wrap="square">
            <a:spAutoFit/>
          </a:bodyPr>
          <a:lstStyle/>
          <a:p>
            <a:r>
              <a:rPr lang="en-US" sz="1400" b="1" dirty="0" smtClean="0"/>
              <a:t>Range of </a:t>
            </a:r>
            <a:r>
              <a:rPr lang="en-US" sz="1400" b="1" dirty="0"/>
              <a:t>IPV4 multicast addresses is 224.0.0.0 to 239.255.255.255</a:t>
            </a:r>
          </a:p>
        </p:txBody>
      </p:sp>
    </p:spTree>
    <p:extLst>
      <p:ext uri="{BB962C8B-B14F-4D97-AF65-F5344CB8AC3E}">
        <p14:creationId xmlns="" xmlns:p14="http://schemas.microsoft.com/office/powerpoint/2010/main" val="3124235014"/>
      </p:ext>
    </p:extLst>
  </p:cSld>
  <p:clrMapOvr>
    <a:masterClrMapping/>
  </p:clrMapOvr>
  <p:transition spd="med">
    <p:wipe dir="r"/>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2"/>
          <p:cNvSpPr>
            <a:spLocks noGrp="1" noChangeArrowheads="1"/>
          </p:cNvSpPr>
          <p:nvPr>
            <p:ph type="title"/>
          </p:nvPr>
        </p:nvSpPr>
        <p:spPr/>
        <p:txBody>
          <a:bodyPr/>
          <a:lstStyle/>
          <a:p>
            <a:pPr eaLnBrk="1" hangingPunct="1"/>
            <a:r>
              <a:rPr lang="en-US" sz="1800">
                <a:latin typeface="Arial" charset="0"/>
              </a:rPr>
              <a:t>IPv4 Packet</a:t>
            </a:r>
            <a:br>
              <a:rPr lang="en-US" sz="1800">
                <a:latin typeface="Arial" charset="0"/>
              </a:rPr>
            </a:br>
            <a:r>
              <a:rPr lang="en-US">
                <a:latin typeface="Arial" charset="0"/>
              </a:rPr>
              <a:t>Sample IPv4 Headers</a:t>
            </a:r>
          </a:p>
        </p:txBody>
      </p:sp>
      <p:pic>
        <p:nvPicPr>
          <p:cNvPr id="33794" name="Picture 2"/>
          <p:cNvPicPr>
            <a:picLocks noChangeAspect="1" noChangeArrowheads="1"/>
          </p:cNvPicPr>
          <p:nvPr/>
        </p:nvPicPr>
        <p:blipFill>
          <a:blip r:embed="rId3" cstate="email">
            <a:extLst>
              <a:ext uri="{28A0092B-C50C-407E-A947-70E740481C1C}">
                <a14:useLocalDpi xmlns="" xmlns:a14="http://schemas.microsoft.com/office/drawing/2010/main" val="0"/>
              </a:ext>
            </a:extLst>
          </a:blip>
          <a:srcRect/>
          <a:stretch>
            <a:fillRect/>
          </a:stretch>
        </p:blipFill>
        <p:spPr bwMode="auto">
          <a:xfrm>
            <a:off x="860425" y="1403350"/>
            <a:ext cx="7488238" cy="48196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cSld>
  <p:clrMapOvr>
    <a:masterClrMapping/>
  </p:clrMapOvr>
  <p:transition spd="med">
    <p:wipe dir="r"/>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2"/>
          <p:cNvSpPr>
            <a:spLocks noGrp="1" noChangeArrowheads="1"/>
          </p:cNvSpPr>
          <p:nvPr>
            <p:ph type="title"/>
          </p:nvPr>
        </p:nvSpPr>
        <p:spPr/>
        <p:txBody>
          <a:bodyPr/>
          <a:lstStyle/>
          <a:p>
            <a:pPr eaLnBrk="1" hangingPunct="1"/>
            <a:r>
              <a:rPr lang="en-US" sz="1800">
                <a:latin typeface="Arial" charset="0"/>
              </a:rPr>
              <a:t>Network Layer in Communication</a:t>
            </a:r>
            <a:r>
              <a:rPr lang="en-US">
                <a:latin typeface="Arial" charset="0"/>
              </a:rPr>
              <a:t/>
            </a:r>
            <a:br>
              <a:rPr lang="en-US">
                <a:latin typeface="Arial" charset="0"/>
              </a:rPr>
            </a:br>
            <a:r>
              <a:rPr lang="en-US">
                <a:latin typeface="Arial" charset="0"/>
              </a:rPr>
              <a:t>Limitations of IPv4</a:t>
            </a:r>
          </a:p>
        </p:txBody>
      </p:sp>
      <p:sp>
        <p:nvSpPr>
          <p:cNvPr id="35842" name="Content Placeholder 1"/>
          <p:cNvSpPr>
            <a:spLocks noGrp="1"/>
          </p:cNvSpPr>
          <p:nvPr>
            <p:ph idx="1"/>
          </p:nvPr>
        </p:nvSpPr>
        <p:spPr>
          <a:xfrm>
            <a:off x="381000" y="1379538"/>
            <a:ext cx="8566150" cy="5086350"/>
          </a:xfrm>
        </p:spPr>
        <p:txBody>
          <a:bodyPr/>
          <a:lstStyle/>
          <a:p>
            <a:r>
              <a:rPr lang="en-US" sz="2000" dirty="0">
                <a:latin typeface="Arial" charset="0"/>
              </a:rPr>
              <a:t>IP Address depletion</a:t>
            </a:r>
          </a:p>
          <a:p>
            <a:r>
              <a:rPr lang="en-US" sz="2000" dirty="0">
                <a:latin typeface="Arial" charset="0"/>
              </a:rPr>
              <a:t>Internet routing table expansion</a:t>
            </a:r>
          </a:p>
          <a:p>
            <a:r>
              <a:rPr lang="en-US" sz="2000" dirty="0">
                <a:latin typeface="Arial" charset="0"/>
              </a:rPr>
              <a:t>Lack of end-to-end connectivity</a:t>
            </a:r>
          </a:p>
        </p:txBody>
      </p:sp>
      <p:pic>
        <p:nvPicPr>
          <p:cNvPr id="35843" name="Picture 4"/>
          <p:cNvPicPr>
            <a:picLocks noChangeAspect="1"/>
          </p:cNvPicPr>
          <p:nvPr/>
        </p:nvPicPr>
        <p:blipFill>
          <a:blip r:embed="rId3">
            <a:extLst>
              <a:ext uri="{28A0092B-C50C-407E-A947-70E740481C1C}">
                <a14:useLocalDpi xmlns="" xmlns:a14="http://schemas.microsoft.com/office/drawing/2010/main" val="0"/>
              </a:ext>
            </a:extLst>
          </a:blip>
          <a:srcRect/>
          <a:stretch>
            <a:fillRect/>
          </a:stretch>
        </p:blipFill>
        <p:spPr bwMode="auto">
          <a:xfrm>
            <a:off x="4787900" y="1246188"/>
            <a:ext cx="3346450" cy="503089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transition spd="med">
    <p:wipe dir="r"/>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2"/>
          <p:cNvSpPr>
            <a:spLocks noGrp="1" noChangeArrowheads="1"/>
          </p:cNvSpPr>
          <p:nvPr>
            <p:ph type="title"/>
          </p:nvPr>
        </p:nvSpPr>
        <p:spPr/>
        <p:txBody>
          <a:bodyPr/>
          <a:lstStyle/>
          <a:p>
            <a:pPr eaLnBrk="1" hangingPunct="1"/>
            <a:r>
              <a:rPr lang="en-US" sz="1800">
                <a:latin typeface="Arial" charset="0"/>
              </a:rPr>
              <a:t>Network Layer in Communication</a:t>
            </a:r>
            <a:r>
              <a:rPr lang="en-US">
                <a:latin typeface="Arial" charset="0"/>
              </a:rPr>
              <a:t/>
            </a:r>
            <a:br>
              <a:rPr lang="en-US">
                <a:latin typeface="Arial" charset="0"/>
              </a:rPr>
            </a:br>
            <a:r>
              <a:rPr lang="en-US">
                <a:latin typeface="Arial" charset="0"/>
              </a:rPr>
              <a:t>Introducing IPv6</a:t>
            </a:r>
          </a:p>
        </p:txBody>
      </p:sp>
      <p:sp>
        <p:nvSpPr>
          <p:cNvPr id="37890" name="Content Placeholder 1"/>
          <p:cNvSpPr>
            <a:spLocks noGrp="1"/>
          </p:cNvSpPr>
          <p:nvPr>
            <p:ph idx="1"/>
          </p:nvPr>
        </p:nvSpPr>
        <p:spPr/>
        <p:txBody>
          <a:bodyPr/>
          <a:lstStyle/>
          <a:p>
            <a:r>
              <a:rPr lang="en-US" sz="2000" dirty="0">
                <a:latin typeface="Arial" charset="0"/>
              </a:rPr>
              <a:t>Increased address space</a:t>
            </a:r>
          </a:p>
          <a:p>
            <a:r>
              <a:rPr lang="en-US" sz="2000" dirty="0">
                <a:latin typeface="Arial" charset="0"/>
              </a:rPr>
              <a:t>Improved packet handling</a:t>
            </a:r>
          </a:p>
          <a:p>
            <a:r>
              <a:rPr lang="en-US" sz="2000" dirty="0">
                <a:latin typeface="Arial" charset="0"/>
              </a:rPr>
              <a:t>Eliminates the need for NAT</a:t>
            </a:r>
          </a:p>
          <a:p>
            <a:r>
              <a:rPr lang="en-US" sz="2000" dirty="0">
                <a:latin typeface="Arial" charset="0"/>
              </a:rPr>
              <a:t>Integrated security</a:t>
            </a:r>
          </a:p>
          <a:p>
            <a:r>
              <a:rPr lang="en-US" sz="2000" dirty="0" smtClean="0">
                <a:latin typeface="Arial" charset="0"/>
              </a:rPr>
              <a:t>4 </a:t>
            </a:r>
            <a:r>
              <a:rPr lang="en-US" sz="2000" dirty="0">
                <a:latin typeface="Arial" charset="0"/>
              </a:rPr>
              <a:t>billion IPv4 addresses</a:t>
            </a:r>
            <a:br>
              <a:rPr lang="en-US" sz="2000" dirty="0">
                <a:latin typeface="Arial" charset="0"/>
              </a:rPr>
            </a:br>
            <a:r>
              <a:rPr lang="en-US" sz="2000" dirty="0">
                <a:latin typeface="Arial" charset="0"/>
              </a:rPr>
              <a:t>4,000,000,000</a:t>
            </a:r>
          </a:p>
          <a:p>
            <a:r>
              <a:rPr lang="en-US" sz="2000" dirty="0">
                <a:latin typeface="Arial" charset="0"/>
              </a:rPr>
              <a:t>340 </a:t>
            </a:r>
            <a:r>
              <a:rPr lang="en-US" sz="2000" dirty="0" err="1">
                <a:latin typeface="Arial" charset="0"/>
              </a:rPr>
              <a:t>undecillion</a:t>
            </a:r>
            <a:r>
              <a:rPr lang="en-US" sz="2000" dirty="0">
                <a:latin typeface="Arial" charset="0"/>
              </a:rPr>
              <a:t> IPv6 addresses</a:t>
            </a:r>
            <a:br>
              <a:rPr lang="en-US" sz="2000" dirty="0">
                <a:latin typeface="Arial" charset="0"/>
              </a:rPr>
            </a:br>
            <a:r>
              <a:rPr lang="en-US" sz="2000" dirty="0">
                <a:latin typeface="Arial" charset="0"/>
              </a:rPr>
              <a:t>340,000,000,000,000,000,000,000,000,000,000,000,000</a:t>
            </a:r>
          </a:p>
        </p:txBody>
      </p:sp>
    </p:spTree>
  </p:cSld>
  <p:clrMapOvr>
    <a:masterClrMapping/>
  </p:clrMapOvr>
  <p:transition spd="med">
    <p:wipe dir="r"/>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2"/>
          <p:cNvSpPr>
            <a:spLocks noGrp="1" noChangeArrowheads="1"/>
          </p:cNvSpPr>
          <p:nvPr>
            <p:ph type="title"/>
          </p:nvPr>
        </p:nvSpPr>
        <p:spPr/>
        <p:txBody>
          <a:bodyPr/>
          <a:lstStyle/>
          <a:p>
            <a:pPr eaLnBrk="1" hangingPunct="1"/>
            <a:r>
              <a:rPr lang="en-US" sz="1800">
                <a:latin typeface="Arial" charset="0"/>
              </a:rPr>
              <a:t>IPv6 Packet</a:t>
            </a:r>
            <a:br>
              <a:rPr lang="en-US" sz="1800">
                <a:latin typeface="Arial" charset="0"/>
              </a:rPr>
            </a:br>
            <a:r>
              <a:rPr lang="en-US">
                <a:latin typeface="Arial" charset="0"/>
              </a:rPr>
              <a:t>Encapsulating IPv6</a:t>
            </a:r>
          </a:p>
        </p:txBody>
      </p:sp>
      <p:pic>
        <p:nvPicPr>
          <p:cNvPr id="39938" name="Picture 2"/>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535347" y="1428750"/>
            <a:ext cx="8170503" cy="5022850"/>
          </a:xfrm>
          <a:prstGeom prst="rect">
            <a:avLst/>
          </a:prstGeom>
          <a:noFill/>
          <a:ln w="9525">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pic>
    </p:spTree>
  </p:cSld>
  <p:clrMapOvr>
    <a:masterClrMapping/>
  </p:clrMapOvr>
  <p:transition spd="med">
    <p:wipe dir="r"/>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2"/>
          <p:cNvSpPr>
            <a:spLocks noGrp="1" noChangeArrowheads="1"/>
          </p:cNvSpPr>
          <p:nvPr>
            <p:ph type="title"/>
          </p:nvPr>
        </p:nvSpPr>
        <p:spPr/>
        <p:txBody>
          <a:bodyPr/>
          <a:lstStyle/>
          <a:p>
            <a:pPr eaLnBrk="1" hangingPunct="1"/>
            <a:r>
              <a:rPr lang="en-US" sz="1800">
                <a:latin typeface="Arial" charset="0"/>
              </a:rPr>
              <a:t>IPv6 Packet</a:t>
            </a:r>
            <a:br>
              <a:rPr lang="en-US" sz="1800">
                <a:latin typeface="Arial" charset="0"/>
              </a:rPr>
            </a:br>
            <a:r>
              <a:rPr lang="en-US">
                <a:latin typeface="Arial" charset="0"/>
              </a:rPr>
              <a:t>IPv6 Packet Header</a:t>
            </a:r>
          </a:p>
        </p:txBody>
      </p:sp>
      <p:graphicFrame>
        <p:nvGraphicFramePr>
          <p:cNvPr id="4" name="Table 3"/>
          <p:cNvGraphicFramePr>
            <a:graphicFrameLocks noGrp="1"/>
          </p:cNvGraphicFramePr>
          <p:nvPr>
            <p:extLst>
              <p:ext uri="{D42A27DB-BD31-4B8C-83A1-F6EECF244321}">
                <p14:modId xmlns="" xmlns:p14="http://schemas.microsoft.com/office/powerpoint/2010/main" val="1068783400"/>
              </p:ext>
            </p:extLst>
          </p:nvPr>
        </p:nvGraphicFramePr>
        <p:xfrm>
          <a:off x="915256" y="1533217"/>
          <a:ext cx="7332301" cy="4893852"/>
        </p:xfrm>
        <a:graphic>
          <a:graphicData uri="http://schemas.openxmlformats.org/drawingml/2006/table">
            <a:tbl>
              <a:tblPr firstRow="1" bandRow="1">
                <a:tableStyleId>{2D5ABB26-0587-4C30-8999-92F81FD0307C}</a:tableStyleId>
              </a:tblPr>
              <a:tblGrid>
                <a:gridCol w="906830"/>
                <a:gridCol w="914735"/>
                <a:gridCol w="968681"/>
                <a:gridCol w="914735"/>
                <a:gridCol w="906830"/>
                <a:gridCol w="906830"/>
                <a:gridCol w="1813660"/>
              </a:tblGrid>
              <a:tr h="455087">
                <a:tc gridSpan="2">
                  <a:txBody>
                    <a:bodyPr/>
                    <a:lstStyle/>
                    <a:p>
                      <a:pPr algn="ctr"/>
                      <a:endParaRPr lang="en-CA" sz="1400" b="1" dirty="0"/>
                    </a:p>
                  </a:txBody>
                  <a:tcPr marL="91442" marR="91442" marT="45717" marB="4571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en-CA"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algn="ctr"/>
                      <a:endParaRPr lang="en-CA" sz="1400" b="1" dirty="0"/>
                    </a:p>
                  </a:txBody>
                  <a:tcPr marL="91442" marR="91442" marT="45717" marB="4571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CA"/>
                    </a:p>
                  </a:txBody>
                  <a:tcPr/>
                </a:tc>
                <a:tc gridSpan="2">
                  <a:txBody>
                    <a:bodyPr/>
                    <a:lstStyle/>
                    <a:p>
                      <a:pPr algn="ctr"/>
                      <a:endParaRPr lang="en-CA" sz="1400" b="1" dirty="0"/>
                    </a:p>
                  </a:txBody>
                  <a:tcPr marL="91442" marR="91442" marT="45717" marB="4571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CA"/>
                    </a:p>
                  </a:txBody>
                  <a:tcPr/>
                </a:tc>
                <a:tc>
                  <a:txBody>
                    <a:bodyPr/>
                    <a:lstStyle/>
                    <a:p>
                      <a:pPr algn="ctr"/>
                      <a:endParaRPr lang="en-CA" sz="1400" b="1" dirty="0"/>
                    </a:p>
                  </a:txBody>
                  <a:tcPr marL="91442" marR="91442" marT="45717" marB="4571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63285">
                <a:tc>
                  <a:txBody>
                    <a:bodyPr/>
                    <a:lstStyle/>
                    <a:p>
                      <a:pPr algn="ctr"/>
                      <a:r>
                        <a:rPr lang="en-CA" sz="1200" b="1" kern="1200" dirty="0" smtClean="0">
                          <a:solidFill>
                            <a:schemeClr val="tx1"/>
                          </a:solidFill>
                          <a:latin typeface="+mn-lt"/>
                          <a:ea typeface="+mn-ea"/>
                          <a:cs typeface="+mn-cs"/>
                        </a:rPr>
                        <a:t>Version</a:t>
                      </a:r>
                      <a:endParaRPr lang="en-CA" sz="1200" b="1" kern="1200" dirty="0">
                        <a:solidFill>
                          <a:schemeClr val="tx1"/>
                        </a:solidFill>
                        <a:latin typeface="+mn-lt"/>
                        <a:ea typeface="+mn-ea"/>
                        <a:cs typeface="+mn-cs"/>
                      </a:endParaRPr>
                    </a:p>
                  </a:txBody>
                  <a:tcPr marL="91442" marR="91442" marT="45717" marB="4571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gridSpan="2">
                  <a:txBody>
                    <a:bodyPr/>
                    <a:lstStyle/>
                    <a:p>
                      <a:pPr algn="ctr"/>
                      <a:r>
                        <a:rPr lang="en-CA" sz="1200" b="1" dirty="0" smtClean="0"/>
                        <a:t>Traffic Class</a:t>
                      </a:r>
                      <a:endParaRPr lang="en-CA" sz="1200" b="1" kern="1200" dirty="0" smtClean="0">
                        <a:solidFill>
                          <a:schemeClr val="tx1"/>
                        </a:solidFill>
                        <a:latin typeface="+mn-lt"/>
                        <a:ea typeface="+mn-ea"/>
                        <a:cs typeface="+mn-cs"/>
                      </a:endParaRPr>
                    </a:p>
                  </a:txBody>
                  <a:tcPr marL="91442" marR="91442" marT="45717" marB="4571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3CCCC"/>
                    </a:solidFill>
                  </a:tcPr>
                </a:tc>
                <a:tc hMerge="1">
                  <a:txBody>
                    <a:bodyPr/>
                    <a:lstStyle/>
                    <a:p>
                      <a:pPr algn="ctr"/>
                      <a:endParaRPr lang="en-CA" sz="1200" b="1" kern="1200" dirty="0" smtClean="0">
                        <a:solidFill>
                          <a:schemeClr val="tx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gridSpan="4">
                  <a:txBody>
                    <a:bodyPr/>
                    <a:lstStyle/>
                    <a:p>
                      <a:pPr algn="ctr"/>
                      <a:r>
                        <a:rPr lang="en-CA" sz="1200" b="1" dirty="0" smtClean="0">
                          <a:solidFill>
                            <a:schemeClr val="bg1"/>
                          </a:solidFill>
                        </a:rPr>
                        <a:t>Flow Label</a:t>
                      </a:r>
                      <a:endParaRPr lang="en-CA" sz="1200" b="1" dirty="0">
                        <a:solidFill>
                          <a:schemeClr val="bg1"/>
                        </a:solidFill>
                      </a:endParaRPr>
                    </a:p>
                  </a:txBody>
                  <a:tcPr marL="91442" marR="91442" marT="45717" marB="4571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666"/>
                    </a:solidFill>
                  </a:tcPr>
                </a:tc>
                <a:tc hMerge="1">
                  <a:txBody>
                    <a:bodyPr/>
                    <a:lstStyle/>
                    <a:p>
                      <a:pPr algn="ctr"/>
                      <a:endParaRPr lang="en-CA" sz="12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CA"/>
                    </a:p>
                  </a:txBody>
                  <a:tcPr/>
                </a:tc>
                <a:tc hMerge="1">
                  <a:txBody>
                    <a:bodyPr/>
                    <a:lstStyle/>
                    <a:p>
                      <a:endParaRPr lang="en-CA"/>
                    </a:p>
                  </a:txBody>
                  <a:tcPr/>
                </a:tc>
              </a:tr>
              <a:tr h="463285">
                <a:tc gridSpan="4">
                  <a:txBody>
                    <a:bodyPr/>
                    <a:lstStyle/>
                    <a:p>
                      <a:pPr marL="0" algn="ctr" defTabSz="914400" rtl="0" eaLnBrk="1" latinLnBrk="0" hangingPunct="1"/>
                      <a:r>
                        <a:rPr lang="en-CA" sz="1200" b="1" kern="1200" dirty="0" smtClean="0">
                          <a:solidFill>
                            <a:schemeClr val="tx1"/>
                          </a:solidFill>
                          <a:latin typeface="+mn-lt"/>
                          <a:ea typeface="+mn-ea"/>
                          <a:cs typeface="+mn-cs"/>
                        </a:rPr>
                        <a:t>Payload Length</a:t>
                      </a:r>
                      <a:endParaRPr lang="en-CA" sz="1200" b="1" kern="1200" dirty="0">
                        <a:solidFill>
                          <a:schemeClr val="tx1"/>
                        </a:solidFill>
                        <a:latin typeface="+mn-lt"/>
                        <a:ea typeface="+mn-ea"/>
                        <a:cs typeface="+mn-cs"/>
                      </a:endParaRPr>
                    </a:p>
                  </a:txBody>
                  <a:tcPr marL="91442" marR="91442" marT="45717" marB="4571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3CCCC"/>
                    </a:solidFill>
                  </a:tcPr>
                </a:tc>
                <a:tc hMerge="1">
                  <a:txBody>
                    <a:bodyPr/>
                    <a:lstStyle/>
                    <a:p>
                      <a:endParaRPr lang="en-CA"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en-CA"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CA"/>
                    </a:p>
                  </a:txBody>
                  <a:tcPr/>
                </a:tc>
                <a:tc>
                  <a:txBody>
                    <a:bodyPr/>
                    <a:lstStyle/>
                    <a:p>
                      <a:pPr marL="0" algn="ctr" defTabSz="914400" rtl="0" eaLnBrk="1" latinLnBrk="0" hangingPunct="1"/>
                      <a:r>
                        <a:rPr lang="en-CA" sz="1200" b="1" kern="1200" dirty="0" smtClean="0">
                          <a:solidFill>
                            <a:schemeClr val="tx1"/>
                          </a:solidFill>
                          <a:latin typeface="+mn-lt"/>
                          <a:ea typeface="+mn-ea"/>
                          <a:cs typeface="+mn-cs"/>
                        </a:rPr>
                        <a:t>Next Header</a:t>
                      </a:r>
                      <a:endParaRPr lang="en-CA" sz="1200" b="1" kern="1200" dirty="0">
                        <a:solidFill>
                          <a:schemeClr val="tx1"/>
                        </a:solidFill>
                        <a:latin typeface="+mn-lt"/>
                        <a:ea typeface="+mn-ea"/>
                        <a:cs typeface="+mn-cs"/>
                      </a:endParaRPr>
                    </a:p>
                  </a:txBody>
                  <a:tcPr marL="91442" marR="91442" marT="45717" marB="4571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3CCCC"/>
                    </a:solidFill>
                  </a:tcPr>
                </a:tc>
                <a:tc gridSpan="2">
                  <a:txBody>
                    <a:bodyPr/>
                    <a:lstStyle/>
                    <a:p>
                      <a:pPr algn="ctr"/>
                      <a:r>
                        <a:rPr lang="en-CA" sz="1200" b="1" dirty="0" smtClean="0"/>
                        <a:t>Hop Limit</a:t>
                      </a:r>
                      <a:endParaRPr lang="en-CA" sz="1200" b="1" dirty="0"/>
                    </a:p>
                  </a:txBody>
                  <a:tcPr marL="91442" marR="91442" marT="45717" marB="4571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3CCCC"/>
                    </a:solidFill>
                  </a:tcPr>
                </a:tc>
                <a:tc hMerge="1">
                  <a:txBody>
                    <a:bodyPr/>
                    <a:lstStyle/>
                    <a:p>
                      <a:endParaRPr lang="en-CA"/>
                    </a:p>
                  </a:txBody>
                  <a:tcPr/>
                </a:tc>
              </a:tr>
              <a:tr h="1659052">
                <a:tc gridSpan="7">
                  <a:txBody>
                    <a:bodyPr/>
                    <a:lstStyle/>
                    <a:p>
                      <a:pPr algn="ctr"/>
                      <a:r>
                        <a:rPr lang="en-CA" sz="1200" b="1" dirty="0" smtClean="0"/>
                        <a:t>Source IP Address</a:t>
                      </a:r>
                      <a:endParaRPr lang="en-CA" sz="1200" b="1" dirty="0"/>
                    </a:p>
                  </a:txBody>
                  <a:tcPr marL="91442" marR="91442" marT="45717" marB="4571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hMerge="1">
                  <a:txBody>
                    <a:bodyPr/>
                    <a:lstStyle/>
                    <a:p>
                      <a:pPr algn="ctr"/>
                      <a:endParaRPr lang="en-CA"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en-CA"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CA"/>
                    </a:p>
                  </a:txBody>
                  <a:tcPr/>
                </a:tc>
                <a:tc hMerge="1">
                  <a:txBody>
                    <a:bodyPr/>
                    <a:lstStyle/>
                    <a:p>
                      <a:pPr algn="ctr"/>
                      <a:endParaRPr lang="en-CA"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CA"/>
                    </a:p>
                  </a:txBody>
                  <a:tcPr/>
                </a:tc>
                <a:tc hMerge="1">
                  <a:txBody>
                    <a:bodyPr/>
                    <a:lstStyle/>
                    <a:p>
                      <a:endParaRPr lang="en-CA"/>
                    </a:p>
                  </a:txBody>
                  <a:tcPr/>
                </a:tc>
              </a:tr>
              <a:tr h="1853143">
                <a:tc gridSpan="7">
                  <a:txBody>
                    <a:bodyPr/>
                    <a:lstStyle/>
                    <a:p>
                      <a:pPr algn="ctr"/>
                      <a:r>
                        <a:rPr lang="en-CA" sz="1200" b="1" dirty="0" smtClean="0"/>
                        <a:t>Destination IP Address</a:t>
                      </a:r>
                      <a:endParaRPr lang="en-CA" sz="1200" b="1" dirty="0"/>
                    </a:p>
                  </a:txBody>
                  <a:tcPr marL="91442" marR="91442" marT="45717" marB="4571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hMerge="1">
                  <a:txBody>
                    <a:bodyPr/>
                    <a:lstStyle/>
                    <a:p>
                      <a:pPr algn="ctr"/>
                      <a:endParaRPr lang="en-CA"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en-CA"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CA"/>
                    </a:p>
                  </a:txBody>
                  <a:tcPr/>
                </a:tc>
                <a:tc hMerge="1">
                  <a:txBody>
                    <a:bodyPr/>
                    <a:lstStyle/>
                    <a:p>
                      <a:pPr algn="ctr"/>
                      <a:endParaRPr lang="en-CA"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CA"/>
                    </a:p>
                  </a:txBody>
                  <a:tcPr/>
                </a:tc>
                <a:tc hMerge="1">
                  <a:txBody>
                    <a:bodyPr/>
                    <a:lstStyle/>
                    <a:p>
                      <a:endParaRPr lang="en-CA"/>
                    </a:p>
                  </a:txBody>
                  <a:tcPr/>
                </a:tc>
              </a:tr>
            </a:tbl>
          </a:graphicData>
        </a:graphic>
      </p:graphicFrame>
      <p:sp>
        <p:nvSpPr>
          <p:cNvPr id="5" name="Left-Right Arrow 4"/>
          <p:cNvSpPr/>
          <p:nvPr/>
        </p:nvSpPr>
        <p:spPr>
          <a:xfrm>
            <a:off x="1029665" y="1521775"/>
            <a:ext cx="1586207" cy="388496"/>
          </a:xfrm>
          <a:prstGeom prst="lef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CA" sz="1200" b="1" dirty="0">
                <a:solidFill>
                  <a:schemeClr val="tx1"/>
                </a:solidFill>
              </a:rPr>
              <a:t>Byte 1</a:t>
            </a:r>
          </a:p>
        </p:txBody>
      </p:sp>
      <p:sp>
        <p:nvSpPr>
          <p:cNvPr id="6" name="Left-Right Arrow 5"/>
          <p:cNvSpPr/>
          <p:nvPr/>
        </p:nvSpPr>
        <p:spPr>
          <a:xfrm>
            <a:off x="2878575" y="1521775"/>
            <a:ext cx="1587665" cy="388496"/>
          </a:xfrm>
          <a:prstGeom prst="lef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CA" sz="1200" b="1" dirty="0">
                <a:solidFill>
                  <a:schemeClr val="tx1"/>
                </a:solidFill>
              </a:rPr>
              <a:t>Byte 2</a:t>
            </a:r>
          </a:p>
        </p:txBody>
      </p:sp>
      <p:sp>
        <p:nvSpPr>
          <p:cNvPr id="7" name="Left-Right Arrow 6"/>
          <p:cNvSpPr/>
          <p:nvPr/>
        </p:nvSpPr>
        <p:spPr>
          <a:xfrm>
            <a:off x="4731605" y="1521775"/>
            <a:ext cx="1586207" cy="388496"/>
          </a:xfrm>
          <a:prstGeom prst="lef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CA" sz="1200" b="1" dirty="0">
                <a:solidFill>
                  <a:schemeClr val="tx1"/>
                </a:solidFill>
              </a:rPr>
              <a:t>Byte 3</a:t>
            </a:r>
          </a:p>
        </p:txBody>
      </p:sp>
      <p:sp>
        <p:nvSpPr>
          <p:cNvPr id="8" name="Left-Right Arrow 7"/>
          <p:cNvSpPr/>
          <p:nvPr/>
        </p:nvSpPr>
        <p:spPr>
          <a:xfrm>
            <a:off x="6546192" y="1521775"/>
            <a:ext cx="1587665" cy="388496"/>
          </a:xfrm>
          <a:prstGeom prst="lef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CA" sz="1200" b="1" dirty="0">
                <a:solidFill>
                  <a:schemeClr val="tx1"/>
                </a:solidFill>
              </a:rPr>
              <a:t>Byte 4</a:t>
            </a:r>
          </a:p>
        </p:txBody>
      </p:sp>
    </p:spTree>
  </p:cSld>
  <p:clrMapOvr>
    <a:masterClrMapping/>
  </p:clrMapOvr>
  <p:transition spd="med">
    <p:wipe dir="r"/>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2"/>
          <p:cNvSpPr>
            <a:spLocks noGrp="1" noChangeArrowheads="1"/>
          </p:cNvSpPr>
          <p:nvPr>
            <p:ph type="title"/>
          </p:nvPr>
        </p:nvSpPr>
        <p:spPr/>
        <p:txBody>
          <a:bodyPr/>
          <a:lstStyle/>
          <a:p>
            <a:pPr eaLnBrk="1" hangingPunct="1"/>
            <a:r>
              <a:rPr lang="en-US" sz="1800">
                <a:latin typeface="Arial" charset="0"/>
              </a:rPr>
              <a:t>IPv6 Packet</a:t>
            </a:r>
            <a:br>
              <a:rPr lang="en-US" sz="1800">
                <a:latin typeface="Arial" charset="0"/>
              </a:rPr>
            </a:br>
            <a:r>
              <a:rPr lang="en-US">
                <a:latin typeface="Arial" charset="0"/>
              </a:rPr>
              <a:t>Sample IPv6 Header</a:t>
            </a:r>
          </a:p>
        </p:txBody>
      </p:sp>
      <p:pic>
        <p:nvPicPr>
          <p:cNvPr id="44034" name="Picture 2"/>
          <p:cNvPicPr>
            <a:picLocks noChangeAspect="1" noChangeArrowheads="1"/>
          </p:cNvPicPr>
          <p:nvPr/>
        </p:nvPicPr>
        <p:blipFill>
          <a:blip r:embed="rId3" cstate="email">
            <a:extLst>
              <a:ext uri="{28A0092B-C50C-407E-A947-70E740481C1C}">
                <a14:useLocalDpi xmlns="" xmlns:a14="http://schemas.microsoft.com/office/drawing/2010/main" val="0"/>
              </a:ext>
            </a:extLst>
          </a:blip>
          <a:srcRect/>
          <a:stretch>
            <a:fillRect/>
          </a:stretch>
        </p:blipFill>
        <p:spPr bwMode="auto">
          <a:xfrm>
            <a:off x="1127125" y="1390650"/>
            <a:ext cx="7040563" cy="49974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cSld>
  <p:clrMapOvr>
    <a:masterClrMapping/>
  </p:clrMapOvr>
  <p:transition spd="med">
    <p:wipe dir="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sz="1800" dirty="0" smtClean="0"/>
              <a:t>The Network as a Platform</a:t>
            </a:r>
            <a:r>
              <a:rPr lang="en-US" dirty="0" smtClean="0"/>
              <a:t/>
            </a:r>
            <a:br>
              <a:rPr lang="en-US" dirty="0" smtClean="0"/>
            </a:br>
            <a:r>
              <a:rPr lang="en-US" dirty="0" smtClean="0"/>
              <a:t>Converged Networks</a:t>
            </a:r>
            <a:endParaRPr lang="en-US" dirty="0"/>
          </a:p>
        </p:txBody>
      </p:sp>
      <p:sp>
        <p:nvSpPr>
          <p:cNvPr id="2" name="Content Placeholder 1"/>
          <p:cNvSpPr>
            <a:spLocks noGrp="1"/>
          </p:cNvSpPr>
          <p:nvPr>
            <p:ph idx="1"/>
          </p:nvPr>
        </p:nvSpPr>
        <p:spPr>
          <a:xfrm>
            <a:off x="213110" y="1216307"/>
            <a:ext cx="8752915" cy="2616657"/>
          </a:xfrm>
        </p:spPr>
        <p:txBody>
          <a:bodyPr>
            <a:normAutofit/>
          </a:bodyPr>
          <a:lstStyle/>
          <a:p>
            <a:r>
              <a:rPr lang="en-US" dirty="0" smtClean="0"/>
              <a:t>Traditional Separate Networks</a:t>
            </a:r>
          </a:p>
          <a:p>
            <a:pPr lvl="1"/>
            <a:r>
              <a:rPr lang="en-US" dirty="0" smtClean="0"/>
              <a:t>Each network with its own rules and </a:t>
            </a:r>
          </a:p>
          <a:p>
            <a:r>
              <a:rPr lang="en-US" dirty="0" smtClean="0"/>
              <a:t>The Converging Network</a:t>
            </a:r>
          </a:p>
          <a:p>
            <a:pPr lvl="1"/>
            <a:r>
              <a:rPr lang="en-US" dirty="0" smtClean="0"/>
              <a:t>Capable </a:t>
            </a:r>
            <a:r>
              <a:rPr lang="en-US" dirty="0"/>
              <a:t>of delivering data, voice, and video </a:t>
            </a:r>
            <a:r>
              <a:rPr lang="en-US" dirty="0" smtClean="0"/>
              <a:t>over </a:t>
            </a:r>
            <a:r>
              <a:rPr lang="en-US" dirty="0"/>
              <a:t>the same network infrastructure</a:t>
            </a:r>
          </a:p>
        </p:txBody>
      </p:sp>
      <p:pic>
        <p:nvPicPr>
          <p:cNvPr id="8" name="Picture 7"/>
          <p:cNvPicPr>
            <a:picLocks noChangeAspect="1"/>
          </p:cNvPicPr>
          <p:nvPr/>
        </p:nvPicPr>
        <p:blipFill>
          <a:blip r:embed="rId3"/>
          <a:stretch>
            <a:fillRect/>
          </a:stretch>
        </p:blipFill>
        <p:spPr>
          <a:xfrm>
            <a:off x="5263956" y="3832964"/>
            <a:ext cx="3702069" cy="2841907"/>
          </a:xfrm>
          <a:prstGeom prst="rect">
            <a:avLst/>
          </a:prstGeom>
        </p:spPr>
      </p:pic>
    </p:spTree>
    <p:extLst>
      <p:ext uri="{BB962C8B-B14F-4D97-AF65-F5344CB8AC3E}">
        <p14:creationId xmlns:p14="http://schemas.microsoft.com/office/powerpoint/2010/main" xmlns="" val="3035529636"/>
      </p:ext>
    </p:extLst>
  </p:cSld>
  <p:clrMapOvr>
    <a:masterClrMapping/>
  </p:clrMapOvr>
  <p:transition spd="med">
    <p:wipe dir="r"/>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112889" y="2263775"/>
            <a:ext cx="4388555" cy="1481138"/>
          </a:xfrm>
        </p:spPr>
        <p:txBody>
          <a:bodyPr/>
          <a:lstStyle/>
          <a:p>
            <a:pPr eaLnBrk="1" hangingPunct="1"/>
            <a:r>
              <a:rPr lang="en-US" sz="2400" dirty="0" smtClean="0"/>
              <a:t>Routing</a:t>
            </a:r>
            <a:endParaRPr lang="en-US" sz="2400" dirty="0"/>
          </a:p>
        </p:txBody>
      </p:sp>
    </p:spTree>
    <p:extLst>
      <p:ext uri="{BB962C8B-B14F-4D97-AF65-F5344CB8AC3E}">
        <p14:creationId xmlns="" xmlns:p14="http://schemas.microsoft.com/office/powerpoint/2010/main" val="2161941356"/>
      </p:ext>
    </p:extLst>
  </p:cSld>
  <p:clrMapOvr>
    <a:masterClrMapping/>
  </p:clrMapOvr>
  <p:transition>
    <p:wipe dir="r"/>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2"/>
          <p:cNvSpPr>
            <a:spLocks noGrp="1" noChangeArrowheads="1"/>
          </p:cNvSpPr>
          <p:nvPr>
            <p:ph type="title"/>
          </p:nvPr>
        </p:nvSpPr>
        <p:spPr/>
        <p:txBody>
          <a:bodyPr/>
          <a:lstStyle/>
          <a:p>
            <a:pPr eaLnBrk="1" hangingPunct="1"/>
            <a:r>
              <a:rPr lang="en-US" sz="1800">
                <a:latin typeface="Arial" charset="0"/>
              </a:rPr>
              <a:t>Host Routing Tables</a:t>
            </a:r>
            <a:r>
              <a:rPr lang="en-US">
                <a:latin typeface="Arial" charset="0"/>
              </a:rPr>
              <a:t/>
            </a:r>
            <a:br>
              <a:rPr lang="en-US">
                <a:latin typeface="Arial" charset="0"/>
              </a:rPr>
            </a:br>
            <a:r>
              <a:rPr lang="en-US">
                <a:latin typeface="Arial" charset="0"/>
              </a:rPr>
              <a:t>Host Packet Forwarding Decision</a:t>
            </a:r>
          </a:p>
        </p:txBody>
      </p:sp>
      <p:pic>
        <p:nvPicPr>
          <p:cNvPr id="48130" name="Content Placeholder 20"/>
          <p:cNvPicPr>
            <a:picLocks noGrp="1" noChangeAspect="1"/>
          </p:cNvPicPr>
          <p:nvPr>
            <p:ph idx="1"/>
          </p:nvPr>
        </p:nvPicPr>
        <p:blipFill>
          <a:blip r:embed="rId3" cstate="email">
            <a:extLst>
              <a:ext uri="{28A0092B-C50C-407E-A947-70E740481C1C}">
                <a14:useLocalDpi xmlns="" xmlns:a14="http://schemas.microsoft.com/office/drawing/2010/main" val="0"/>
              </a:ext>
            </a:extLst>
          </a:blip>
          <a:srcRect l="-1079" r="-1079"/>
          <a:stretch>
            <a:fillRect/>
          </a:stretch>
        </p:blipFill>
        <p:spPr>
          <a:ln>
            <a:solidFill>
              <a:srgbClr val="000000"/>
            </a:solidFill>
          </a:ln>
        </p:spPr>
      </p:pic>
    </p:spTree>
  </p:cSld>
  <p:clrMapOvr>
    <a:masterClrMapping/>
  </p:clrMapOvr>
  <p:transition spd="med">
    <p:wipe dir="r"/>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Rectangle 2"/>
          <p:cNvSpPr>
            <a:spLocks noGrp="1" noChangeArrowheads="1"/>
          </p:cNvSpPr>
          <p:nvPr>
            <p:ph type="title"/>
          </p:nvPr>
        </p:nvSpPr>
        <p:spPr/>
        <p:txBody>
          <a:bodyPr/>
          <a:lstStyle/>
          <a:p>
            <a:pPr eaLnBrk="1" hangingPunct="1"/>
            <a:r>
              <a:rPr lang="en-US" sz="1800">
                <a:latin typeface="Arial" charset="0"/>
              </a:rPr>
              <a:t>Host Routing Tables</a:t>
            </a:r>
            <a:r>
              <a:rPr lang="en-US">
                <a:latin typeface="Arial" charset="0"/>
              </a:rPr>
              <a:t/>
            </a:r>
            <a:br>
              <a:rPr lang="en-US">
                <a:latin typeface="Arial" charset="0"/>
              </a:rPr>
            </a:br>
            <a:r>
              <a:rPr lang="en-US">
                <a:latin typeface="Arial" charset="0"/>
              </a:rPr>
              <a:t>Default Gateway</a:t>
            </a:r>
          </a:p>
        </p:txBody>
      </p:sp>
      <p:sp>
        <p:nvSpPr>
          <p:cNvPr id="48130" name="Content Placeholder 1"/>
          <p:cNvSpPr>
            <a:spLocks noGrp="1"/>
          </p:cNvSpPr>
          <p:nvPr>
            <p:ph idx="1"/>
          </p:nvPr>
        </p:nvSpPr>
        <p:spPr>
          <a:xfrm>
            <a:off x="285749" y="1417638"/>
            <a:ext cx="8115301" cy="5154612"/>
          </a:xfrm>
        </p:spPr>
        <p:txBody>
          <a:bodyPr/>
          <a:lstStyle/>
          <a:p>
            <a:pPr marL="0" indent="0">
              <a:buFont typeface="Wingdings" charset="0"/>
              <a:buNone/>
              <a:defRPr/>
            </a:pPr>
            <a:r>
              <a:rPr lang="en-US" sz="2000" dirty="0"/>
              <a:t>Hosts must maintain their own, local, routing table to ensure that network layer packets are directed to the correct destination network. The local table of the host typically contains:</a:t>
            </a:r>
          </a:p>
          <a:p>
            <a:pPr>
              <a:defRPr/>
            </a:pPr>
            <a:r>
              <a:rPr lang="en-US" sz="2000" dirty="0" smtClean="0"/>
              <a:t>Direct connection</a:t>
            </a:r>
            <a:endParaRPr lang="en-US" sz="2000" dirty="0"/>
          </a:p>
          <a:p>
            <a:pPr>
              <a:defRPr/>
            </a:pPr>
            <a:r>
              <a:rPr lang="en-US" sz="2000" dirty="0" smtClean="0"/>
              <a:t>Local </a:t>
            </a:r>
            <a:r>
              <a:rPr lang="en-US" sz="2000" dirty="0"/>
              <a:t>network </a:t>
            </a:r>
            <a:r>
              <a:rPr lang="en-US" sz="2000" dirty="0" smtClean="0"/>
              <a:t>route</a:t>
            </a:r>
            <a:endParaRPr lang="en-US" sz="2000" dirty="0"/>
          </a:p>
          <a:p>
            <a:pPr>
              <a:defRPr/>
            </a:pPr>
            <a:r>
              <a:rPr lang="en-US" sz="2000" dirty="0" smtClean="0"/>
              <a:t>Local </a:t>
            </a:r>
            <a:r>
              <a:rPr lang="en-US" sz="2000" dirty="0"/>
              <a:t>default </a:t>
            </a:r>
            <a:r>
              <a:rPr lang="en-US" sz="2000" dirty="0" smtClean="0"/>
              <a:t>route</a:t>
            </a:r>
            <a:endParaRPr lang="en-US" sz="2000" dirty="0">
              <a:latin typeface="Arial" charset="0"/>
            </a:endParaRPr>
          </a:p>
        </p:txBody>
      </p:sp>
      <p:sp>
        <p:nvSpPr>
          <p:cNvPr id="50179" name="TextBox 12"/>
          <p:cNvSpPr txBox="1">
            <a:spLocks noChangeArrowheads="1"/>
          </p:cNvSpPr>
          <p:nvPr/>
        </p:nvSpPr>
        <p:spPr bwMode="auto">
          <a:xfrm>
            <a:off x="5226050" y="3195638"/>
            <a:ext cx="296863" cy="2619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sz="1200" b="1">
                <a:solidFill>
                  <a:schemeClr val="bg1"/>
                </a:solidFill>
              </a:rPr>
              <a:t>R</a:t>
            </a:r>
            <a:endParaRPr lang="en-CA" b="1">
              <a:solidFill>
                <a:schemeClr val="bg1"/>
              </a:solidFill>
            </a:endParaRPr>
          </a:p>
        </p:txBody>
      </p:sp>
    </p:spTree>
  </p:cSld>
  <p:clrMapOvr>
    <a:masterClrMapping/>
  </p:clrMapOvr>
  <p:transition spd="med">
    <p:wipe dir="r"/>
  </p:transition>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2"/>
          <p:cNvSpPr>
            <a:spLocks noGrp="1" noChangeArrowheads="1"/>
          </p:cNvSpPr>
          <p:nvPr>
            <p:ph type="title"/>
          </p:nvPr>
        </p:nvSpPr>
        <p:spPr/>
        <p:txBody>
          <a:bodyPr/>
          <a:lstStyle/>
          <a:p>
            <a:pPr eaLnBrk="1" hangingPunct="1"/>
            <a:r>
              <a:rPr lang="en-US" sz="1800">
                <a:latin typeface="Arial" charset="0"/>
              </a:rPr>
              <a:t>Router Routing Tables</a:t>
            </a:r>
            <a:r>
              <a:rPr lang="en-US">
                <a:latin typeface="Arial" charset="0"/>
              </a:rPr>
              <a:t/>
            </a:r>
            <a:br>
              <a:rPr lang="en-US">
                <a:latin typeface="Arial" charset="0"/>
              </a:rPr>
            </a:br>
            <a:r>
              <a:rPr lang="en-US">
                <a:latin typeface="Arial" charset="0"/>
              </a:rPr>
              <a:t>Router Packet Forwarding Decision</a:t>
            </a:r>
          </a:p>
        </p:txBody>
      </p:sp>
      <p:pic>
        <p:nvPicPr>
          <p:cNvPr id="58370" name="Content Placeholder 7"/>
          <p:cNvPicPr>
            <a:picLocks noGrp="1" noChangeAspect="1"/>
          </p:cNvPicPr>
          <p:nvPr>
            <p:ph idx="1"/>
          </p:nvPr>
        </p:nvPicPr>
        <p:blipFill>
          <a:blip r:embed="rId3" cstate="email">
            <a:extLst>
              <a:ext uri="{28A0092B-C50C-407E-A947-70E740481C1C}">
                <a14:useLocalDpi xmlns="" xmlns:a14="http://schemas.microsoft.com/office/drawing/2010/main" val="0"/>
              </a:ext>
            </a:extLst>
          </a:blip>
          <a:srcRect l="-6744" r="-6744"/>
          <a:stretch>
            <a:fillRect/>
          </a:stretch>
        </p:blipFill>
        <p:spPr>
          <a:ln>
            <a:solidFill>
              <a:srgbClr val="000000"/>
            </a:solidFill>
          </a:ln>
        </p:spPr>
      </p:pic>
    </p:spTree>
  </p:cSld>
  <p:clrMapOvr>
    <a:masterClrMapping/>
  </p:clrMapOvr>
  <p:transition spd="med">
    <p:wipe dir="r"/>
  </p:transition>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2"/>
          <p:cNvSpPr>
            <a:spLocks noGrp="1" noChangeArrowheads="1"/>
          </p:cNvSpPr>
          <p:nvPr>
            <p:ph type="title"/>
          </p:nvPr>
        </p:nvSpPr>
        <p:spPr/>
        <p:txBody>
          <a:bodyPr/>
          <a:lstStyle/>
          <a:p>
            <a:pPr eaLnBrk="1" hangingPunct="1"/>
            <a:r>
              <a:rPr lang="en-US" sz="1800">
                <a:latin typeface="Arial" charset="0"/>
              </a:rPr>
              <a:t>Router Routing Tables</a:t>
            </a:r>
            <a:r>
              <a:rPr lang="en-US">
                <a:latin typeface="Arial" charset="0"/>
              </a:rPr>
              <a:t/>
            </a:r>
            <a:br>
              <a:rPr lang="en-US">
                <a:latin typeface="Arial" charset="0"/>
              </a:rPr>
            </a:br>
            <a:r>
              <a:rPr lang="en-US">
                <a:latin typeface="Arial" charset="0"/>
              </a:rPr>
              <a:t>IPv4 Router Routing Table</a:t>
            </a:r>
          </a:p>
        </p:txBody>
      </p:sp>
      <p:cxnSp>
        <p:nvCxnSpPr>
          <p:cNvPr id="4" name="Straight Connector 3"/>
          <p:cNvCxnSpPr/>
          <p:nvPr/>
        </p:nvCxnSpPr>
        <p:spPr bwMode="auto">
          <a:xfrm flipH="1">
            <a:off x="5384800" y="1703388"/>
            <a:ext cx="1160463" cy="365125"/>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5" name="Rectangle 4"/>
          <p:cNvSpPr/>
          <p:nvPr/>
        </p:nvSpPr>
        <p:spPr>
          <a:xfrm>
            <a:off x="973138" y="2868613"/>
            <a:ext cx="1222375" cy="21590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CA"/>
          </a:p>
        </p:txBody>
      </p:sp>
      <p:sp>
        <p:nvSpPr>
          <p:cNvPr id="60420" name="TextBox 5"/>
          <p:cNvSpPr txBox="1">
            <a:spLocks noChangeArrowheads="1"/>
          </p:cNvSpPr>
          <p:nvPr/>
        </p:nvSpPr>
        <p:spPr bwMode="auto">
          <a:xfrm>
            <a:off x="684213" y="2868613"/>
            <a:ext cx="7056437" cy="3751262"/>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pPr algn="l"/>
            <a:r>
              <a:rPr lang="en-CA" sz="1100">
                <a:latin typeface="Courier New" charset="0"/>
                <a:cs typeface="Courier New" charset="0"/>
              </a:rPr>
              <a:t>R1#</a:t>
            </a:r>
            <a:r>
              <a:rPr lang="en-CA" sz="1100" b="1">
                <a:latin typeface="Courier New" charset="0"/>
                <a:cs typeface="Courier New" charset="0"/>
              </a:rPr>
              <a:t>show ip route</a:t>
            </a:r>
          </a:p>
          <a:p>
            <a:pPr algn="l"/>
            <a:r>
              <a:rPr lang="en-CA" sz="1100">
                <a:latin typeface="Courier New" charset="0"/>
                <a:cs typeface="Courier New" charset="0"/>
              </a:rPr>
              <a:t>Codes: L - local, C - connected, S - static, R - RIP, M - mobile, B - BGP</a:t>
            </a:r>
          </a:p>
          <a:p>
            <a:pPr algn="l"/>
            <a:r>
              <a:rPr lang="en-CA" sz="1100">
                <a:latin typeface="Courier New" charset="0"/>
                <a:cs typeface="Courier New" charset="0"/>
              </a:rPr>
              <a:t>       D - EIGRP, EX - EIGRP external, O - OSPF, IA - OSPF inter area</a:t>
            </a:r>
          </a:p>
          <a:p>
            <a:pPr algn="l"/>
            <a:r>
              <a:rPr lang="en-CA" sz="1100">
                <a:latin typeface="Courier New" charset="0"/>
                <a:cs typeface="Courier New" charset="0"/>
              </a:rPr>
              <a:t>       N1 - OSPF NSSA external type 1, N2 - OSPF NSSA external type 2</a:t>
            </a:r>
          </a:p>
          <a:p>
            <a:pPr algn="l"/>
            <a:r>
              <a:rPr lang="en-CA" sz="1100">
                <a:latin typeface="Courier New" charset="0"/>
                <a:cs typeface="Courier New" charset="0"/>
              </a:rPr>
              <a:t>       E1 - OSPF external type 1, E2 - OSPF external type 2, E - EGP</a:t>
            </a:r>
          </a:p>
          <a:p>
            <a:pPr algn="l"/>
            <a:r>
              <a:rPr lang="en-CA" sz="1100">
                <a:latin typeface="Courier New" charset="0"/>
                <a:cs typeface="Courier New" charset="0"/>
              </a:rPr>
              <a:t>       i - IS-IS, L1 - IS-IS level-1, L2 - IS-IS level-2, ia - IS-IS inter area</a:t>
            </a:r>
          </a:p>
          <a:p>
            <a:pPr algn="l"/>
            <a:r>
              <a:rPr lang="en-CA" sz="1100">
                <a:latin typeface="Courier New" charset="0"/>
                <a:cs typeface="Courier New" charset="0"/>
              </a:rPr>
              <a:t>       * - candidate default, U - per-user static route, o - ODR</a:t>
            </a:r>
          </a:p>
          <a:p>
            <a:pPr algn="l"/>
            <a:r>
              <a:rPr lang="en-CA" sz="1100">
                <a:latin typeface="Courier New" charset="0"/>
                <a:cs typeface="Courier New" charset="0"/>
              </a:rPr>
              <a:t>       P - periodic downloaded static route</a:t>
            </a:r>
          </a:p>
          <a:p>
            <a:pPr algn="l"/>
            <a:endParaRPr lang="en-CA" sz="1100">
              <a:latin typeface="Courier New" charset="0"/>
              <a:cs typeface="Courier New" charset="0"/>
            </a:endParaRPr>
          </a:p>
          <a:p>
            <a:pPr algn="l"/>
            <a:r>
              <a:rPr lang="en-CA" sz="1100">
                <a:latin typeface="Courier New" charset="0"/>
                <a:cs typeface="Courier New" charset="0"/>
              </a:rPr>
              <a:t>Gateway of last resort is not set</a:t>
            </a:r>
          </a:p>
          <a:p>
            <a:pPr algn="l"/>
            <a:endParaRPr lang="en-CA" sz="1100">
              <a:latin typeface="Courier New" charset="0"/>
              <a:cs typeface="Courier New" charset="0"/>
            </a:endParaRPr>
          </a:p>
          <a:p>
            <a:pPr algn="l"/>
            <a:r>
              <a:rPr lang="en-CA" sz="1100">
                <a:latin typeface="Courier New" charset="0"/>
                <a:cs typeface="Courier New" charset="0"/>
              </a:rPr>
              <a:t>     10.0.0.0/8 is variably subnetted, 2 subnets, 2 masks</a:t>
            </a:r>
          </a:p>
          <a:p>
            <a:pPr algn="l"/>
            <a:r>
              <a:rPr lang="en-CA" sz="1100">
                <a:latin typeface="Courier New" charset="0"/>
                <a:cs typeface="Courier New" charset="0"/>
              </a:rPr>
              <a:t>D       10.1.1.0/24 [90/2170112] via 209.165.200.226, 00:00:05, Serial0/0/0</a:t>
            </a:r>
          </a:p>
          <a:p>
            <a:pPr algn="l"/>
            <a:r>
              <a:rPr lang="en-CA" sz="1100">
                <a:latin typeface="Courier New" charset="0"/>
                <a:cs typeface="Courier New" charset="0"/>
              </a:rPr>
              <a:t>D       10.1.2.0/24 [90/2170112] via 209.165.200.226, 00:00:05, Serial0/0/0</a:t>
            </a:r>
          </a:p>
          <a:p>
            <a:pPr algn="l"/>
            <a:r>
              <a:rPr lang="en-CA" sz="1100">
                <a:latin typeface="Courier New" charset="0"/>
                <a:cs typeface="Courier New" charset="0"/>
              </a:rPr>
              <a:t>     192.168.10.0/24 is variably subnetted, 2 subnets, 3 masks</a:t>
            </a:r>
          </a:p>
          <a:p>
            <a:pPr algn="l"/>
            <a:r>
              <a:rPr lang="en-CA" sz="1100">
                <a:latin typeface="Courier New" charset="0"/>
                <a:cs typeface="Courier New" charset="0"/>
              </a:rPr>
              <a:t>C       192.168.10.0/24 is directly connected, GigabitEthernet0/0</a:t>
            </a:r>
          </a:p>
          <a:p>
            <a:pPr algn="l"/>
            <a:r>
              <a:rPr lang="en-CA" sz="1100">
                <a:latin typeface="Courier New" charset="0"/>
                <a:cs typeface="Courier New" charset="0"/>
              </a:rPr>
              <a:t>L       192.168.10.1/32 is directly connected, GigabitEthernet0/0</a:t>
            </a:r>
          </a:p>
          <a:p>
            <a:pPr algn="l"/>
            <a:r>
              <a:rPr lang="en-CA" sz="1100">
                <a:latin typeface="Courier New" charset="0"/>
                <a:cs typeface="Courier New" charset="0"/>
              </a:rPr>
              <a:t>     192.168.11.0/24 is variably subnetted, 2 subnets, 3 masks</a:t>
            </a:r>
          </a:p>
          <a:p>
            <a:pPr algn="l"/>
            <a:r>
              <a:rPr lang="en-CA" sz="1100">
                <a:latin typeface="Courier New" charset="0"/>
                <a:cs typeface="Courier New" charset="0"/>
              </a:rPr>
              <a:t>C       192.168.11.0/24 is directly connected, GigabitEthernet0/1</a:t>
            </a:r>
          </a:p>
          <a:p>
            <a:pPr algn="l"/>
            <a:r>
              <a:rPr lang="en-CA" sz="1100">
                <a:latin typeface="Courier New" charset="0"/>
                <a:cs typeface="Courier New" charset="0"/>
              </a:rPr>
              <a:t>L       192.168.11.1/32 is directly connected, GigabitEthernet0/1</a:t>
            </a:r>
          </a:p>
          <a:p>
            <a:pPr algn="l"/>
            <a:r>
              <a:rPr lang="en-CA" sz="1100">
                <a:latin typeface="Courier New" charset="0"/>
                <a:cs typeface="Courier New" charset="0"/>
              </a:rPr>
              <a:t>     209.165.200.0/24 is variably subnetted, 2 subnets, 3 masks</a:t>
            </a:r>
          </a:p>
          <a:p>
            <a:pPr algn="l"/>
            <a:r>
              <a:rPr lang="en-CA" sz="1100">
                <a:latin typeface="Courier New" charset="0"/>
                <a:cs typeface="Courier New" charset="0"/>
              </a:rPr>
              <a:t>C       209.165.200.224/30 is directly connected, Serial0/0/0</a:t>
            </a:r>
          </a:p>
          <a:p>
            <a:pPr algn="l"/>
            <a:r>
              <a:rPr lang="en-CA" sz="1100">
                <a:latin typeface="Courier New" charset="0"/>
                <a:cs typeface="Courier New" charset="0"/>
              </a:rPr>
              <a:t>L       209.165.200.225/32 is directly connected, Serial0/0/0</a:t>
            </a:r>
          </a:p>
          <a:p>
            <a:pPr algn="l"/>
            <a:r>
              <a:rPr lang="en-CA" sz="1100">
                <a:latin typeface="Courier New" charset="0"/>
                <a:cs typeface="Courier New" charset="0"/>
              </a:rPr>
              <a:t>R1#</a:t>
            </a:r>
          </a:p>
        </p:txBody>
      </p:sp>
      <p:cxnSp>
        <p:nvCxnSpPr>
          <p:cNvPr id="7" name="Straight Connector 6"/>
          <p:cNvCxnSpPr>
            <a:stCxn id="60434" idx="3"/>
            <a:endCxn id="60449" idx="1"/>
          </p:cNvCxnSpPr>
          <p:nvPr/>
        </p:nvCxnSpPr>
        <p:spPr bwMode="auto">
          <a:xfrm>
            <a:off x="7283450" y="2417763"/>
            <a:ext cx="409575" cy="11112"/>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8" name="Straight Connector 7"/>
          <p:cNvCxnSpPr>
            <a:stCxn id="60431" idx="3"/>
            <a:endCxn id="60447" idx="3"/>
          </p:cNvCxnSpPr>
          <p:nvPr/>
        </p:nvCxnSpPr>
        <p:spPr bwMode="auto">
          <a:xfrm flipV="1">
            <a:off x="7280275" y="1684338"/>
            <a:ext cx="896938" cy="19050"/>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60423" name="Freeform 9"/>
          <p:cNvSpPr>
            <a:spLocks/>
          </p:cNvSpPr>
          <p:nvPr/>
        </p:nvSpPr>
        <p:spPr bwMode="auto">
          <a:xfrm>
            <a:off x="3619500" y="1882775"/>
            <a:ext cx="1595438" cy="173038"/>
          </a:xfrm>
          <a:custGeom>
            <a:avLst/>
            <a:gdLst>
              <a:gd name="T0" fmla="*/ 0 w 2017"/>
              <a:gd name="T1" fmla="*/ 0 h 97"/>
              <a:gd name="T2" fmla="*/ 2147483647 w 2017"/>
              <a:gd name="T3" fmla="*/ 0 h 97"/>
              <a:gd name="T4" fmla="*/ 2147483647 w 2017"/>
              <a:gd name="T5" fmla="*/ 2147483647 h 97"/>
              <a:gd name="T6" fmla="*/ 2147483647 w 2017"/>
              <a:gd name="T7" fmla="*/ 2147483647 h 97"/>
              <a:gd name="T8" fmla="*/ 0 60000 65536"/>
              <a:gd name="T9" fmla="*/ 0 60000 65536"/>
              <a:gd name="T10" fmla="*/ 0 60000 65536"/>
              <a:gd name="T11" fmla="*/ 0 60000 65536"/>
              <a:gd name="T12" fmla="*/ 0 w 2017"/>
              <a:gd name="T13" fmla="*/ 0 h 97"/>
              <a:gd name="T14" fmla="*/ 2017 w 2017"/>
              <a:gd name="T15" fmla="*/ 97 h 97"/>
            </a:gdLst>
            <a:ahLst/>
            <a:cxnLst>
              <a:cxn ang="T8">
                <a:pos x="T0" y="T1"/>
              </a:cxn>
              <a:cxn ang="T9">
                <a:pos x="T2" y="T3"/>
              </a:cxn>
              <a:cxn ang="T10">
                <a:pos x="T4" y="T5"/>
              </a:cxn>
              <a:cxn ang="T11">
                <a:pos x="T6" y="T7"/>
              </a:cxn>
            </a:cxnLst>
            <a:rect l="T12" t="T13" r="T14" b="T15"/>
            <a:pathLst>
              <a:path w="2017" h="97">
                <a:moveTo>
                  <a:pt x="0" y="0"/>
                </a:moveTo>
                <a:lnTo>
                  <a:pt x="1008" y="0"/>
                </a:lnTo>
                <a:lnTo>
                  <a:pt x="912" y="96"/>
                </a:lnTo>
                <a:lnTo>
                  <a:pt x="2016" y="96"/>
                </a:lnTo>
              </a:path>
            </a:pathLst>
          </a:custGeom>
          <a:noFill/>
          <a:ln w="25400" cap="rnd">
            <a:solidFill>
              <a:schemeClr val="accent2"/>
            </a:solidFill>
            <a:round/>
            <a:headEnd type="none" w="sm" len="sm"/>
            <a:tailEnd type="none" w="sm" len="sm"/>
          </a:ln>
          <a:extLst>
            <a:ext uri="{909E8E84-426E-40DD-AFC4-6F175D3DCCD1}">
              <a14:hiddenFill xmlns="" xmlns:a14="http://schemas.microsoft.com/office/drawing/2010/main">
                <a:solidFill>
                  <a:srgbClr val="FFFFFF"/>
                </a:solidFill>
              </a14:hiddenFill>
            </a:ext>
          </a:extLst>
        </p:spPr>
        <p:txBody>
          <a:bodyPr/>
          <a:lstStyle/>
          <a:p>
            <a:endParaRPr lang="en-US"/>
          </a:p>
        </p:txBody>
      </p:sp>
      <p:cxnSp>
        <p:nvCxnSpPr>
          <p:cNvPr id="10" name="Straight Connector 9"/>
          <p:cNvCxnSpPr>
            <a:stCxn id="60428" idx="1"/>
            <a:endCxn id="60457" idx="0"/>
          </p:cNvCxnSpPr>
          <p:nvPr/>
        </p:nvCxnSpPr>
        <p:spPr bwMode="auto">
          <a:xfrm flipV="1">
            <a:off x="1630363" y="1943100"/>
            <a:ext cx="1747837" cy="479425"/>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11" name="Straight Connector 10"/>
          <p:cNvCxnSpPr>
            <a:stCxn id="60426" idx="0"/>
            <a:endCxn id="60457" idx="0"/>
          </p:cNvCxnSpPr>
          <p:nvPr/>
        </p:nvCxnSpPr>
        <p:spPr bwMode="auto">
          <a:xfrm>
            <a:off x="1998663" y="1524000"/>
            <a:ext cx="1379537" cy="419100"/>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pic>
        <p:nvPicPr>
          <p:cNvPr id="60426" name="Picture 41"/>
          <p:cNvPicPr>
            <a:picLocks noChangeAspect="1" noChangeArrowheads="1"/>
          </p:cNvPicPr>
          <p:nvPr/>
        </p:nvPicPr>
        <p:blipFill>
          <a:blip r:embed="rId3" cstate="email">
            <a:extLst>
              <a:ext uri="{28A0092B-C50C-407E-A947-70E740481C1C}">
                <a14:useLocalDpi xmlns="" xmlns:a14="http://schemas.microsoft.com/office/drawing/2010/main" val="0"/>
              </a:ext>
            </a:extLst>
          </a:blip>
          <a:srcRect/>
          <a:stretch>
            <a:fillRect/>
          </a:stretch>
        </p:blipFill>
        <p:spPr bwMode="auto">
          <a:xfrm>
            <a:off x="1630363" y="1524000"/>
            <a:ext cx="735012" cy="3143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0427" name="TextBox 12"/>
          <p:cNvSpPr txBox="1">
            <a:spLocks noChangeArrowheads="1"/>
          </p:cNvSpPr>
          <p:nvPr/>
        </p:nvSpPr>
        <p:spPr bwMode="auto">
          <a:xfrm>
            <a:off x="1427163" y="1227138"/>
            <a:ext cx="1292225" cy="2762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sz="1200" b="1"/>
              <a:t>192.168.10.0/24</a:t>
            </a:r>
            <a:endParaRPr lang="en-CA" b="1"/>
          </a:p>
        </p:txBody>
      </p:sp>
      <p:pic>
        <p:nvPicPr>
          <p:cNvPr id="60428" name="Picture 41"/>
          <p:cNvPicPr>
            <a:picLocks noChangeAspect="1" noChangeArrowheads="1"/>
          </p:cNvPicPr>
          <p:nvPr/>
        </p:nvPicPr>
        <p:blipFill>
          <a:blip r:embed="rId3" cstate="email">
            <a:extLst>
              <a:ext uri="{28A0092B-C50C-407E-A947-70E740481C1C}">
                <a14:useLocalDpi xmlns="" xmlns:a14="http://schemas.microsoft.com/office/drawing/2010/main" val="0"/>
              </a:ext>
            </a:extLst>
          </a:blip>
          <a:srcRect/>
          <a:stretch>
            <a:fillRect/>
          </a:stretch>
        </p:blipFill>
        <p:spPr bwMode="auto">
          <a:xfrm>
            <a:off x="1630363" y="2265363"/>
            <a:ext cx="735012" cy="3143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15" name="Straight Connector 14"/>
          <p:cNvCxnSpPr>
            <a:stCxn id="60434" idx="1"/>
            <a:endCxn id="60433" idx="0"/>
          </p:cNvCxnSpPr>
          <p:nvPr/>
        </p:nvCxnSpPr>
        <p:spPr bwMode="auto">
          <a:xfrm flipH="1" flipV="1">
            <a:off x="5519738" y="1943100"/>
            <a:ext cx="1028700" cy="474663"/>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16" name="Straight Connector 15"/>
          <p:cNvCxnSpPr>
            <a:stCxn id="60431" idx="1"/>
          </p:cNvCxnSpPr>
          <p:nvPr/>
        </p:nvCxnSpPr>
        <p:spPr bwMode="auto">
          <a:xfrm flipH="1">
            <a:off x="5384800" y="1703388"/>
            <a:ext cx="1160463" cy="365125"/>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pic>
        <p:nvPicPr>
          <p:cNvPr id="60431" name="Picture 41"/>
          <p:cNvPicPr>
            <a:picLocks noChangeAspect="1" noChangeArrowheads="1"/>
          </p:cNvPicPr>
          <p:nvPr/>
        </p:nvPicPr>
        <p:blipFill>
          <a:blip r:embed="rId3" cstate="email">
            <a:extLst>
              <a:ext uri="{28A0092B-C50C-407E-A947-70E740481C1C}">
                <a14:useLocalDpi xmlns="" xmlns:a14="http://schemas.microsoft.com/office/drawing/2010/main" val="0"/>
              </a:ext>
            </a:extLst>
          </a:blip>
          <a:srcRect/>
          <a:stretch>
            <a:fillRect/>
          </a:stretch>
        </p:blipFill>
        <p:spPr bwMode="auto">
          <a:xfrm>
            <a:off x="6545263" y="1546225"/>
            <a:ext cx="735012" cy="3143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60432" name="Picture 37"/>
          <p:cNvPicPr>
            <a:picLocks noChangeArrowheads="1"/>
          </p:cNvPicPr>
          <p:nvPr/>
        </p:nvPicPr>
        <p:blipFill>
          <a:blip r:embed="rId4" cstate="email">
            <a:extLst>
              <a:ext uri="{28A0092B-C50C-407E-A947-70E740481C1C}">
                <a14:useLocalDpi xmlns="" xmlns:a14="http://schemas.microsoft.com/office/drawing/2010/main" val="0"/>
              </a:ext>
            </a:extLst>
          </a:blip>
          <a:srcRect/>
          <a:stretch>
            <a:fillRect/>
          </a:stretch>
        </p:blipFill>
        <p:spPr bwMode="auto">
          <a:xfrm>
            <a:off x="5164138" y="1768475"/>
            <a:ext cx="693737" cy="4111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0433" name="TextBox 18"/>
          <p:cNvSpPr txBox="1">
            <a:spLocks noChangeArrowheads="1"/>
          </p:cNvSpPr>
          <p:nvPr/>
        </p:nvSpPr>
        <p:spPr bwMode="auto">
          <a:xfrm>
            <a:off x="5329238" y="1943100"/>
            <a:ext cx="381000" cy="2762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sz="1200" b="1">
                <a:solidFill>
                  <a:schemeClr val="bg1"/>
                </a:solidFill>
              </a:rPr>
              <a:t>R2</a:t>
            </a:r>
            <a:endParaRPr lang="en-CA" b="1">
              <a:solidFill>
                <a:schemeClr val="bg1"/>
              </a:solidFill>
            </a:endParaRPr>
          </a:p>
        </p:txBody>
      </p:sp>
      <p:pic>
        <p:nvPicPr>
          <p:cNvPr id="60434" name="Picture 19"/>
          <p:cNvPicPr>
            <a:picLocks noChangeAspect="1" noChangeArrowheads="1"/>
          </p:cNvPicPr>
          <p:nvPr/>
        </p:nvPicPr>
        <p:blipFill>
          <a:blip r:embed="rId3" cstate="email">
            <a:extLst>
              <a:ext uri="{28A0092B-C50C-407E-A947-70E740481C1C}">
                <a14:useLocalDpi xmlns="" xmlns:a14="http://schemas.microsoft.com/office/drawing/2010/main" val="0"/>
              </a:ext>
            </a:extLst>
          </a:blip>
          <a:srcRect/>
          <a:stretch>
            <a:fillRect/>
          </a:stretch>
        </p:blipFill>
        <p:spPr bwMode="auto">
          <a:xfrm>
            <a:off x="6548438" y="2260600"/>
            <a:ext cx="735012" cy="3143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0435" name="TextBox 20"/>
          <p:cNvSpPr txBox="1">
            <a:spLocks noChangeArrowheads="1"/>
          </p:cNvSpPr>
          <p:nvPr/>
        </p:nvSpPr>
        <p:spPr bwMode="auto">
          <a:xfrm>
            <a:off x="1335088" y="2563813"/>
            <a:ext cx="1292225" cy="2778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sz="1200" b="1"/>
              <a:t>192.168.11.0/24</a:t>
            </a:r>
            <a:endParaRPr lang="en-CA" b="1"/>
          </a:p>
        </p:txBody>
      </p:sp>
      <p:sp>
        <p:nvSpPr>
          <p:cNvPr id="60436" name="TextBox 21"/>
          <p:cNvSpPr txBox="1">
            <a:spLocks noChangeArrowheads="1"/>
          </p:cNvSpPr>
          <p:nvPr/>
        </p:nvSpPr>
        <p:spPr bwMode="auto">
          <a:xfrm>
            <a:off x="6424613" y="1250950"/>
            <a:ext cx="952500" cy="2778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sz="1200" b="1"/>
              <a:t>10.1.1.0/24</a:t>
            </a:r>
            <a:endParaRPr lang="en-CA" b="1"/>
          </a:p>
        </p:txBody>
      </p:sp>
      <p:sp>
        <p:nvSpPr>
          <p:cNvPr id="60437" name="TextBox 22"/>
          <p:cNvSpPr txBox="1">
            <a:spLocks noChangeArrowheads="1"/>
          </p:cNvSpPr>
          <p:nvPr/>
        </p:nvSpPr>
        <p:spPr bwMode="auto">
          <a:xfrm>
            <a:off x="6434138" y="2549525"/>
            <a:ext cx="952500" cy="2762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sz="1200" b="1"/>
              <a:t>10.1.2.0/24</a:t>
            </a:r>
            <a:endParaRPr lang="en-CA" b="1"/>
          </a:p>
        </p:txBody>
      </p:sp>
      <p:sp>
        <p:nvSpPr>
          <p:cNvPr id="60438" name="TextBox 23"/>
          <p:cNvSpPr txBox="1">
            <a:spLocks noChangeArrowheads="1"/>
          </p:cNvSpPr>
          <p:nvPr/>
        </p:nvSpPr>
        <p:spPr bwMode="auto">
          <a:xfrm>
            <a:off x="3690938" y="1482725"/>
            <a:ext cx="1590675" cy="2778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sz="1200" b="1"/>
              <a:t>209.165.200.224 /30</a:t>
            </a:r>
            <a:endParaRPr lang="en-CA" b="1"/>
          </a:p>
        </p:txBody>
      </p:sp>
      <p:sp>
        <p:nvSpPr>
          <p:cNvPr id="60439" name="TextBox 24"/>
          <p:cNvSpPr txBox="1">
            <a:spLocks noChangeArrowheads="1"/>
          </p:cNvSpPr>
          <p:nvPr/>
        </p:nvSpPr>
        <p:spPr bwMode="auto">
          <a:xfrm>
            <a:off x="4754563" y="1811338"/>
            <a:ext cx="458787" cy="2619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sz="1100"/>
              <a:t>.226</a:t>
            </a:r>
            <a:endParaRPr lang="en-CA" sz="2000"/>
          </a:p>
        </p:txBody>
      </p:sp>
      <p:sp>
        <p:nvSpPr>
          <p:cNvPr id="60440" name="Rectangle 25"/>
          <p:cNvSpPr>
            <a:spLocks noChangeArrowheads="1"/>
          </p:cNvSpPr>
          <p:nvPr/>
        </p:nvSpPr>
        <p:spPr bwMode="auto">
          <a:xfrm>
            <a:off x="1095375" y="1401763"/>
            <a:ext cx="381000" cy="2603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r>
              <a:rPr lang="en-CA" sz="1100"/>
              <a:t>.10</a:t>
            </a:r>
          </a:p>
        </p:txBody>
      </p:sp>
      <p:pic>
        <p:nvPicPr>
          <p:cNvPr id="60441" name="Picture 34"/>
          <p:cNvPicPr>
            <a:picLocks noChangeArrowheads="1"/>
          </p:cNvPicPr>
          <p:nvPr/>
        </p:nvPicPr>
        <p:blipFill>
          <a:blip r:embed="rId5" cstate="email">
            <a:extLst>
              <a:ext uri="{28A0092B-C50C-407E-A947-70E740481C1C}">
                <a14:useLocalDpi xmlns="" xmlns:a14="http://schemas.microsoft.com/office/drawing/2010/main" val="0"/>
              </a:ext>
            </a:extLst>
          </a:blip>
          <a:srcRect/>
          <a:stretch>
            <a:fillRect/>
          </a:stretch>
        </p:blipFill>
        <p:spPr bwMode="auto">
          <a:xfrm>
            <a:off x="698500" y="1458913"/>
            <a:ext cx="498475" cy="4460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28" name="Straight Connector 27"/>
          <p:cNvCxnSpPr>
            <a:stCxn id="60426" idx="1"/>
            <a:endCxn id="60441" idx="3"/>
          </p:cNvCxnSpPr>
          <p:nvPr/>
        </p:nvCxnSpPr>
        <p:spPr bwMode="auto">
          <a:xfrm flipH="1">
            <a:off x="1196975" y="1681163"/>
            <a:ext cx="433388" cy="0"/>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60443" name="Rectangle 28"/>
          <p:cNvSpPr>
            <a:spLocks noChangeArrowheads="1"/>
          </p:cNvSpPr>
          <p:nvPr/>
        </p:nvSpPr>
        <p:spPr bwMode="auto">
          <a:xfrm>
            <a:off x="1095375" y="2144713"/>
            <a:ext cx="381000" cy="2619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r>
              <a:rPr lang="en-CA" sz="1100"/>
              <a:t>.10</a:t>
            </a:r>
          </a:p>
        </p:txBody>
      </p:sp>
      <p:pic>
        <p:nvPicPr>
          <p:cNvPr id="60444" name="Picture 34"/>
          <p:cNvPicPr>
            <a:picLocks noChangeArrowheads="1"/>
          </p:cNvPicPr>
          <p:nvPr/>
        </p:nvPicPr>
        <p:blipFill>
          <a:blip r:embed="rId5" cstate="email">
            <a:extLst>
              <a:ext uri="{28A0092B-C50C-407E-A947-70E740481C1C}">
                <a14:useLocalDpi xmlns="" xmlns:a14="http://schemas.microsoft.com/office/drawing/2010/main" val="0"/>
              </a:ext>
            </a:extLst>
          </a:blip>
          <a:srcRect/>
          <a:stretch>
            <a:fillRect/>
          </a:stretch>
        </p:blipFill>
        <p:spPr bwMode="auto">
          <a:xfrm>
            <a:off x="698500" y="2201863"/>
            <a:ext cx="498475" cy="4476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31" name="Straight Connector 30"/>
          <p:cNvCxnSpPr>
            <a:stCxn id="60428" idx="1"/>
            <a:endCxn id="60444" idx="3"/>
          </p:cNvCxnSpPr>
          <p:nvPr/>
        </p:nvCxnSpPr>
        <p:spPr bwMode="auto">
          <a:xfrm flipH="1">
            <a:off x="1196975" y="2422525"/>
            <a:ext cx="433388" cy="3175"/>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60446" name="Rectangle 31"/>
          <p:cNvSpPr>
            <a:spLocks noChangeArrowheads="1"/>
          </p:cNvSpPr>
          <p:nvPr/>
        </p:nvSpPr>
        <p:spPr bwMode="auto">
          <a:xfrm>
            <a:off x="7394575" y="1409700"/>
            <a:ext cx="381000" cy="2619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r>
              <a:rPr lang="en-CA" sz="1100"/>
              <a:t>.10</a:t>
            </a:r>
          </a:p>
        </p:txBody>
      </p:sp>
      <p:pic>
        <p:nvPicPr>
          <p:cNvPr id="60447" name="Picture 34"/>
          <p:cNvPicPr>
            <a:picLocks noChangeArrowheads="1"/>
          </p:cNvPicPr>
          <p:nvPr/>
        </p:nvPicPr>
        <p:blipFill>
          <a:blip r:embed="rId5" cstate="email">
            <a:extLst>
              <a:ext uri="{28A0092B-C50C-407E-A947-70E740481C1C}">
                <a14:useLocalDpi xmlns="" xmlns:a14="http://schemas.microsoft.com/office/drawing/2010/main" val="0"/>
              </a:ext>
            </a:extLst>
          </a:blip>
          <a:srcRect/>
          <a:stretch>
            <a:fillRect/>
          </a:stretch>
        </p:blipFill>
        <p:spPr bwMode="auto">
          <a:xfrm>
            <a:off x="7678738" y="1460500"/>
            <a:ext cx="498475" cy="4476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0448" name="Rectangle 33"/>
          <p:cNvSpPr>
            <a:spLocks noChangeArrowheads="1"/>
          </p:cNvSpPr>
          <p:nvPr/>
        </p:nvSpPr>
        <p:spPr bwMode="auto">
          <a:xfrm>
            <a:off x="7408863" y="2147888"/>
            <a:ext cx="381000" cy="2619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r>
              <a:rPr lang="en-CA" sz="1100"/>
              <a:t>.10</a:t>
            </a:r>
          </a:p>
        </p:txBody>
      </p:sp>
      <p:pic>
        <p:nvPicPr>
          <p:cNvPr id="60449" name="Picture 34"/>
          <p:cNvPicPr>
            <a:picLocks noChangeArrowheads="1"/>
          </p:cNvPicPr>
          <p:nvPr/>
        </p:nvPicPr>
        <p:blipFill>
          <a:blip r:embed="rId5" cstate="email">
            <a:extLst>
              <a:ext uri="{28A0092B-C50C-407E-A947-70E740481C1C}">
                <a14:useLocalDpi xmlns="" xmlns:a14="http://schemas.microsoft.com/office/drawing/2010/main" val="0"/>
              </a:ext>
            </a:extLst>
          </a:blip>
          <a:srcRect/>
          <a:stretch>
            <a:fillRect/>
          </a:stretch>
        </p:blipFill>
        <p:spPr bwMode="auto">
          <a:xfrm>
            <a:off x="7693025" y="2205038"/>
            <a:ext cx="498475" cy="4476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0450" name="TextBox 35"/>
          <p:cNvSpPr txBox="1">
            <a:spLocks noChangeArrowheads="1"/>
          </p:cNvSpPr>
          <p:nvPr/>
        </p:nvSpPr>
        <p:spPr bwMode="auto">
          <a:xfrm>
            <a:off x="5754688" y="1617663"/>
            <a:ext cx="301625" cy="2619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sz="1100"/>
              <a:t>.1</a:t>
            </a:r>
            <a:endParaRPr lang="en-CA" sz="2000"/>
          </a:p>
        </p:txBody>
      </p:sp>
      <p:sp>
        <p:nvSpPr>
          <p:cNvPr id="60451" name="TextBox 36"/>
          <p:cNvSpPr txBox="1">
            <a:spLocks noChangeArrowheads="1"/>
          </p:cNvSpPr>
          <p:nvPr/>
        </p:nvSpPr>
        <p:spPr bwMode="auto">
          <a:xfrm>
            <a:off x="5761038" y="2133600"/>
            <a:ext cx="303212" cy="2603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sz="1100"/>
              <a:t>.1</a:t>
            </a:r>
            <a:endParaRPr lang="en-CA" sz="2000"/>
          </a:p>
        </p:txBody>
      </p:sp>
      <p:sp>
        <p:nvSpPr>
          <p:cNvPr id="60452" name="TextBox 37"/>
          <p:cNvSpPr txBox="1">
            <a:spLocks noChangeArrowheads="1"/>
          </p:cNvSpPr>
          <p:nvPr/>
        </p:nvSpPr>
        <p:spPr bwMode="auto">
          <a:xfrm>
            <a:off x="2627313" y="2076450"/>
            <a:ext cx="488950" cy="4302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pPr algn="r"/>
            <a:r>
              <a:rPr lang="en-CA" sz="1100"/>
              <a:t>.1</a:t>
            </a:r>
          </a:p>
          <a:p>
            <a:pPr algn="r"/>
            <a:r>
              <a:rPr lang="en-CA" sz="1100"/>
              <a:t>G0/1</a:t>
            </a:r>
            <a:endParaRPr lang="en-CA" sz="2000"/>
          </a:p>
        </p:txBody>
      </p:sp>
      <p:sp>
        <p:nvSpPr>
          <p:cNvPr id="60453" name="TextBox 38"/>
          <p:cNvSpPr txBox="1">
            <a:spLocks noChangeArrowheads="1"/>
          </p:cNvSpPr>
          <p:nvPr/>
        </p:nvSpPr>
        <p:spPr bwMode="auto">
          <a:xfrm>
            <a:off x="3665538" y="1844675"/>
            <a:ext cx="592137" cy="431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sz="1100"/>
              <a:t>.225</a:t>
            </a:r>
          </a:p>
          <a:p>
            <a:r>
              <a:rPr lang="en-CA" sz="1100"/>
              <a:t>S0/0/0</a:t>
            </a:r>
            <a:endParaRPr lang="en-CA" sz="2000"/>
          </a:p>
        </p:txBody>
      </p:sp>
      <p:sp>
        <p:nvSpPr>
          <p:cNvPr id="60454" name="TextBox 39"/>
          <p:cNvSpPr txBox="1">
            <a:spLocks noChangeArrowheads="1"/>
          </p:cNvSpPr>
          <p:nvPr/>
        </p:nvSpPr>
        <p:spPr bwMode="auto">
          <a:xfrm>
            <a:off x="2640013" y="1412875"/>
            <a:ext cx="488950" cy="431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pPr algn="r"/>
            <a:r>
              <a:rPr lang="en-CA" sz="1100"/>
              <a:t>G0/0</a:t>
            </a:r>
          </a:p>
          <a:p>
            <a:pPr algn="r"/>
            <a:r>
              <a:rPr lang="en-CA" sz="1100"/>
              <a:t>.1</a:t>
            </a:r>
            <a:endParaRPr lang="en-CA" sz="2000"/>
          </a:p>
        </p:txBody>
      </p:sp>
      <p:sp>
        <p:nvSpPr>
          <p:cNvPr id="41" name="Oval 40"/>
          <p:cNvSpPr/>
          <p:nvPr/>
        </p:nvSpPr>
        <p:spPr>
          <a:xfrm>
            <a:off x="2932113" y="1684338"/>
            <a:ext cx="830262" cy="576262"/>
          </a:xfrm>
          <a:prstGeom prst="ellipse">
            <a:avLst/>
          </a:prstGeom>
          <a:solidFill>
            <a:srgbClr val="FFC000">
              <a:alpha val="28000"/>
            </a:srgbClr>
          </a:solidFill>
          <a:ln w="952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CA"/>
          </a:p>
        </p:txBody>
      </p:sp>
      <p:pic>
        <p:nvPicPr>
          <p:cNvPr id="60456" name="Picture 37"/>
          <p:cNvPicPr>
            <a:picLocks noChangeArrowheads="1"/>
          </p:cNvPicPr>
          <p:nvPr/>
        </p:nvPicPr>
        <p:blipFill>
          <a:blip r:embed="rId4" cstate="email">
            <a:extLst>
              <a:ext uri="{28A0092B-C50C-407E-A947-70E740481C1C}">
                <a14:useLocalDpi xmlns="" xmlns:a14="http://schemas.microsoft.com/office/drawing/2010/main" val="0"/>
              </a:ext>
            </a:extLst>
          </a:blip>
          <a:srcRect/>
          <a:stretch>
            <a:fillRect/>
          </a:stretch>
        </p:blipFill>
        <p:spPr bwMode="auto">
          <a:xfrm>
            <a:off x="3022600" y="1768475"/>
            <a:ext cx="693738" cy="4111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0457" name="TextBox 42"/>
          <p:cNvSpPr txBox="1">
            <a:spLocks noChangeArrowheads="1"/>
          </p:cNvSpPr>
          <p:nvPr/>
        </p:nvSpPr>
        <p:spPr bwMode="auto">
          <a:xfrm>
            <a:off x="3187700" y="1943100"/>
            <a:ext cx="381000" cy="2762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sz="1200" b="1">
                <a:solidFill>
                  <a:schemeClr val="bg1"/>
                </a:solidFill>
              </a:rPr>
              <a:t>R1</a:t>
            </a:r>
            <a:endParaRPr lang="en-CA" b="1">
              <a:solidFill>
                <a:schemeClr val="bg1"/>
              </a:solidFill>
            </a:endParaRPr>
          </a:p>
        </p:txBody>
      </p:sp>
      <p:sp>
        <p:nvSpPr>
          <p:cNvPr id="60458" name="Rectangle 43"/>
          <p:cNvSpPr>
            <a:spLocks noChangeArrowheads="1"/>
          </p:cNvSpPr>
          <p:nvPr/>
        </p:nvSpPr>
        <p:spPr bwMode="auto">
          <a:xfrm>
            <a:off x="323850" y="1500188"/>
            <a:ext cx="460375" cy="2619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r>
              <a:rPr lang="en-CA" sz="1100"/>
              <a:t>PC1</a:t>
            </a:r>
          </a:p>
        </p:txBody>
      </p:sp>
      <p:sp>
        <p:nvSpPr>
          <p:cNvPr id="60459" name="Rectangle 44"/>
          <p:cNvSpPr>
            <a:spLocks noChangeArrowheads="1"/>
          </p:cNvSpPr>
          <p:nvPr/>
        </p:nvSpPr>
        <p:spPr bwMode="auto">
          <a:xfrm>
            <a:off x="323850" y="2246313"/>
            <a:ext cx="460375" cy="2619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r>
              <a:rPr lang="en-CA" sz="1100"/>
              <a:t>PC2</a:t>
            </a:r>
          </a:p>
        </p:txBody>
      </p:sp>
    </p:spTree>
  </p:cSld>
  <p:clrMapOvr>
    <a:masterClrMapping/>
  </p:clrMapOvr>
  <p:transition spd="med">
    <p:wipe dir="r"/>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2"/>
          <p:cNvSpPr>
            <a:spLocks noGrp="1" noChangeArrowheads="1"/>
          </p:cNvSpPr>
          <p:nvPr>
            <p:ph type="title"/>
          </p:nvPr>
        </p:nvSpPr>
        <p:spPr/>
        <p:txBody>
          <a:bodyPr/>
          <a:lstStyle/>
          <a:p>
            <a:pPr eaLnBrk="1" hangingPunct="1"/>
            <a:r>
              <a:rPr lang="en-US" sz="1800">
                <a:latin typeface="Arial" charset="0"/>
              </a:rPr>
              <a:t>Router Routing Tables</a:t>
            </a:r>
            <a:r>
              <a:rPr lang="en-US">
                <a:latin typeface="Arial" charset="0"/>
              </a:rPr>
              <a:t/>
            </a:r>
            <a:br>
              <a:rPr lang="en-US">
                <a:latin typeface="Arial" charset="0"/>
              </a:rPr>
            </a:br>
            <a:r>
              <a:rPr lang="en-US">
                <a:latin typeface="Arial" charset="0"/>
              </a:rPr>
              <a:t>Directly Connected Routing Table Entries</a:t>
            </a:r>
          </a:p>
        </p:txBody>
      </p:sp>
      <p:cxnSp>
        <p:nvCxnSpPr>
          <p:cNvPr id="4" name="Straight Connector 3"/>
          <p:cNvCxnSpPr/>
          <p:nvPr/>
        </p:nvCxnSpPr>
        <p:spPr bwMode="auto">
          <a:xfrm flipH="1">
            <a:off x="5327650" y="2446338"/>
            <a:ext cx="1160463" cy="366712"/>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5" name="Rectangle 4"/>
          <p:cNvSpPr/>
          <p:nvPr/>
        </p:nvSpPr>
        <p:spPr>
          <a:xfrm>
            <a:off x="1849438" y="4203700"/>
            <a:ext cx="4032250" cy="528638"/>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CA"/>
          </a:p>
        </p:txBody>
      </p:sp>
      <p:sp>
        <p:nvSpPr>
          <p:cNvPr id="7" name="Rectangle 6"/>
          <p:cNvSpPr/>
          <p:nvPr/>
        </p:nvSpPr>
        <p:spPr>
          <a:xfrm>
            <a:off x="6043613" y="4203700"/>
            <a:ext cx="2214562" cy="528638"/>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CA"/>
          </a:p>
        </p:txBody>
      </p:sp>
      <p:sp>
        <p:nvSpPr>
          <p:cNvPr id="8" name="Rectangle 7"/>
          <p:cNvSpPr/>
          <p:nvPr/>
        </p:nvSpPr>
        <p:spPr>
          <a:xfrm>
            <a:off x="841375" y="4203700"/>
            <a:ext cx="504825" cy="528638"/>
          </a:xfrm>
          <a:prstGeom prst="rect">
            <a:avLst/>
          </a:prstGeom>
          <a:solidFill>
            <a:srgbClr val="33CCC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CA"/>
          </a:p>
        </p:txBody>
      </p:sp>
      <p:sp>
        <p:nvSpPr>
          <p:cNvPr id="62470" name="TextBox 8"/>
          <p:cNvSpPr txBox="1">
            <a:spLocks noChangeArrowheads="1"/>
          </p:cNvSpPr>
          <p:nvPr/>
        </p:nvSpPr>
        <p:spPr bwMode="auto">
          <a:xfrm>
            <a:off x="841375" y="4197350"/>
            <a:ext cx="7416800" cy="534988"/>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anchor="ctr" anchorCtr="1"/>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sz="1400" b="1">
                <a:latin typeface="Courier New" charset="0"/>
                <a:cs typeface="Courier New" charset="0"/>
              </a:rPr>
              <a:t>C       192.168.10.0/24 is directly connected, GigabitEthernet0/0</a:t>
            </a:r>
          </a:p>
          <a:p>
            <a:r>
              <a:rPr lang="en-CA" sz="1400" b="1">
                <a:latin typeface="Courier New" charset="0"/>
                <a:cs typeface="Courier New" charset="0"/>
              </a:rPr>
              <a:t>L       192.168.10.1/32 is directly connected, GigabitEthernet0/0</a:t>
            </a:r>
          </a:p>
        </p:txBody>
      </p:sp>
      <p:sp>
        <p:nvSpPr>
          <p:cNvPr id="62471" name="TextBox 9"/>
          <p:cNvSpPr txBox="1">
            <a:spLocks noChangeArrowheads="1"/>
          </p:cNvSpPr>
          <p:nvPr/>
        </p:nvSpPr>
        <p:spPr bwMode="auto">
          <a:xfrm>
            <a:off x="928688" y="3827463"/>
            <a:ext cx="350837" cy="369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b="1"/>
              <a:t>A</a:t>
            </a:r>
          </a:p>
        </p:txBody>
      </p:sp>
      <p:sp>
        <p:nvSpPr>
          <p:cNvPr id="62472" name="TextBox 10"/>
          <p:cNvSpPr txBox="1">
            <a:spLocks noChangeArrowheads="1"/>
          </p:cNvSpPr>
          <p:nvPr/>
        </p:nvSpPr>
        <p:spPr bwMode="auto">
          <a:xfrm>
            <a:off x="3649663" y="3833813"/>
            <a:ext cx="352425" cy="369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b="1"/>
              <a:t>B</a:t>
            </a:r>
          </a:p>
        </p:txBody>
      </p:sp>
      <p:sp>
        <p:nvSpPr>
          <p:cNvPr id="62473" name="TextBox 11"/>
          <p:cNvSpPr txBox="1">
            <a:spLocks noChangeArrowheads="1"/>
          </p:cNvSpPr>
          <p:nvPr/>
        </p:nvSpPr>
        <p:spPr bwMode="auto">
          <a:xfrm>
            <a:off x="6843713" y="3830638"/>
            <a:ext cx="352425" cy="368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b="1"/>
              <a:t>C</a:t>
            </a:r>
          </a:p>
        </p:txBody>
      </p:sp>
      <p:graphicFrame>
        <p:nvGraphicFramePr>
          <p:cNvPr id="13" name="Table 12"/>
          <p:cNvGraphicFramePr>
            <a:graphicFrameLocks noGrp="1"/>
          </p:cNvGraphicFramePr>
          <p:nvPr/>
        </p:nvGraphicFramePr>
        <p:xfrm>
          <a:off x="361950" y="4948238"/>
          <a:ext cx="8401050" cy="1112838"/>
        </p:xfrm>
        <a:graphic>
          <a:graphicData uri="http://schemas.openxmlformats.org/drawingml/2006/table">
            <a:tbl>
              <a:tblPr firstRow="1" bandRow="1">
                <a:tableStyleId>{2D5ABB26-0587-4C30-8999-92F81FD0307C}</a:tableStyleId>
              </a:tblPr>
              <a:tblGrid>
                <a:gridCol w="958349"/>
                <a:gridCol w="7442701"/>
              </a:tblGrid>
              <a:tr h="370946">
                <a:tc>
                  <a:txBody>
                    <a:bodyPr/>
                    <a:lstStyle/>
                    <a:p>
                      <a:pPr algn="ctr"/>
                      <a:r>
                        <a:rPr lang="en-CA" sz="1800" b="1" dirty="0" smtClean="0"/>
                        <a:t>A</a:t>
                      </a:r>
                      <a:endParaRPr lang="en-CA" sz="1800" b="1" dirty="0"/>
                    </a:p>
                  </a:txBody>
                  <a:tcPr marL="91449" marR="91449" marT="45733" marB="4573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3CCCC"/>
                    </a:solidFill>
                  </a:tcPr>
                </a:tc>
                <a:tc>
                  <a:txBody>
                    <a:bodyPr/>
                    <a:lstStyle/>
                    <a:p>
                      <a:r>
                        <a:rPr lang="en-CA" sz="1600" dirty="0" smtClean="0"/>
                        <a:t>Identifies how the network was learned by the router.</a:t>
                      </a:r>
                      <a:endParaRPr lang="en-CA" sz="1600" dirty="0"/>
                    </a:p>
                  </a:txBody>
                  <a:tcPr marL="91449" marR="91449" marT="45733" marB="4573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946">
                <a:tc>
                  <a:txBody>
                    <a:bodyPr/>
                    <a:lstStyle/>
                    <a:p>
                      <a:pPr algn="ctr"/>
                      <a:r>
                        <a:rPr lang="en-CA" sz="1800" b="1" dirty="0" smtClean="0"/>
                        <a:t>B</a:t>
                      </a:r>
                      <a:endParaRPr lang="en-CA" sz="1800" b="1" dirty="0"/>
                    </a:p>
                  </a:txBody>
                  <a:tcPr marL="91449" marR="91449" marT="45733" marB="4573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r>
                        <a:rPr lang="en-CA" sz="1600" dirty="0" smtClean="0"/>
                        <a:t>Identifies the destination network</a:t>
                      </a:r>
                      <a:r>
                        <a:rPr lang="en-CA" sz="1600" baseline="0" dirty="0" smtClean="0"/>
                        <a:t> and how it is connected.</a:t>
                      </a:r>
                      <a:endParaRPr lang="en-CA" sz="1600" dirty="0"/>
                    </a:p>
                  </a:txBody>
                  <a:tcPr marL="91449" marR="91449" marT="45733" marB="4573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946">
                <a:tc>
                  <a:txBody>
                    <a:bodyPr/>
                    <a:lstStyle/>
                    <a:p>
                      <a:pPr algn="ctr"/>
                      <a:r>
                        <a:rPr lang="en-CA" sz="1800" b="1" dirty="0" smtClean="0"/>
                        <a:t>C</a:t>
                      </a:r>
                      <a:endParaRPr lang="en-CA" sz="1800" b="1" dirty="0"/>
                    </a:p>
                  </a:txBody>
                  <a:tcPr marL="91449" marR="91449" marT="45733" marB="4573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r>
                        <a:rPr lang="en-CA" sz="1600" dirty="0" smtClean="0"/>
                        <a:t>Identifies the interface on</a:t>
                      </a:r>
                      <a:r>
                        <a:rPr lang="en-CA" sz="1600" baseline="0" dirty="0" smtClean="0"/>
                        <a:t> the router connected to the destination network.</a:t>
                      </a:r>
                      <a:endParaRPr lang="en-CA" sz="1600" dirty="0"/>
                    </a:p>
                  </a:txBody>
                  <a:tcPr marL="91449" marR="91449" marT="45733" marB="4573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cxnSp>
        <p:nvCxnSpPr>
          <p:cNvPr id="14" name="Straight Connector 13"/>
          <p:cNvCxnSpPr>
            <a:stCxn id="62501" idx="3"/>
            <a:endCxn id="62517" idx="1"/>
          </p:cNvCxnSpPr>
          <p:nvPr/>
        </p:nvCxnSpPr>
        <p:spPr bwMode="auto">
          <a:xfrm>
            <a:off x="7226300" y="3160713"/>
            <a:ext cx="409575" cy="11112"/>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15" name="Straight Connector 14"/>
          <p:cNvCxnSpPr>
            <a:stCxn id="62498" idx="3"/>
            <a:endCxn id="62515" idx="3"/>
          </p:cNvCxnSpPr>
          <p:nvPr/>
        </p:nvCxnSpPr>
        <p:spPr bwMode="auto">
          <a:xfrm flipV="1">
            <a:off x="7223125" y="2427288"/>
            <a:ext cx="896938" cy="19050"/>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62490" name="Freeform 9"/>
          <p:cNvSpPr>
            <a:spLocks/>
          </p:cNvSpPr>
          <p:nvPr/>
        </p:nvSpPr>
        <p:spPr bwMode="auto">
          <a:xfrm>
            <a:off x="3560763" y="2625725"/>
            <a:ext cx="1597025" cy="173038"/>
          </a:xfrm>
          <a:custGeom>
            <a:avLst/>
            <a:gdLst>
              <a:gd name="T0" fmla="*/ 0 w 2017"/>
              <a:gd name="T1" fmla="*/ 0 h 97"/>
              <a:gd name="T2" fmla="*/ 2147483647 w 2017"/>
              <a:gd name="T3" fmla="*/ 0 h 97"/>
              <a:gd name="T4" fmla="*/ 2147483647 w 2017"/>
              <a:gd name="T5" fmla="*/ 2147483647 h 97"/>
              <a:gd name="T6" fmla="*/ 2147483647 w 2017"/>
              <a:gd name="T7" fmla="*/ 2147483647 h 97"/>
              <a:gd name="T8" fmla="*/ 0 60000 65536"/>
              <a:gd name="T9" fmla="*/ 0 60000 65536"/>
              <a:gd name="T10" fmla="*/ 0 60000 65536"/>
              <a:gd name="T11" fmla="*/ 0 60000 65536"/>
              <a:gd name="T12" fmla="*/ 0 w 2017"/>
              <a:gd name="T13" fmla="*/ 0 h 97"/>
              <a:gd name="T14" fmla="*/ 2017 w 2017"/>
              <a:gd name="T15" fmla="*/ 97 h 97"/>
            </a:gdLst>
            <a:ahLst/>
            <a:cxnLst>
              <a:cxn ang="T8">
                <a:pos x="T0" y="T1"/>
              </a:cxn>
              <a:cxn ang="T9">
                <a:pos x="T2" y="T3"/>
              </a:cxn>
              <a:cxn ang="T10">
                <a:pos x="T4" y="T5"/>
              </a:cxn>
              <a:cxn ang="T11">
                <a:pos x="T6" y="T7"/>
              </a:cxn>
            </a:cxnLst>
            <a:rect l="T12" t="T13" r="T14" b="T15"/>
            <a:pathLst>
              <a:path w="2017" h="97">
                <a:moveTo>
                  <a:pt x="0" y="0"/>
                </a:moveTo>
                <a:lnTo>
                  <a:pt x="1008" y="0"/>
                </a:lnTo>
                <a:lnTo>
                  <a:pt x="912" y="96"/>
                </a:lnTo>
                <a:lnTo>
                  <a:pt x="2016" y="96"/>
                </a:lnTo>
              </a:path>
            </a:pathLst>
          </a:custGeom>
          <a:noFill/>
          <a:ln w="25400" cap="rnd">
            <a:solidFill>
              <a:schemeClr val="accent2"/>
            </a:solidFill>
            <a:round/>
            <a:headEnd type="none" w="sm" len="sm"/>
            <a:tailEnd type="none" w="sm" len="sm"/>
          </a:ln>
          <a:extLst>
            <a:ext uri="{909E8E84-426E-40DD-AFC4-6F175D3DCCD1}">
              <a14:hiddenFill xmlns="" xmlns:a14="http://schemas.microsoft.com/office/drawing/2010/main">
                <a:solidFill>
                  <a:srgbClr val="FFFFFF"/>
                </a:solidFill>
              </a14:hiddenFill>
            </a:ext>
          </a:extLst>
        </p:spPr>
        <p:txBody>
          <a:bodyPr/>
          <a:lstStyle/>
          <a:p>
            <a:endParaRPr lang="en-US"/>
          </a:p>
        </p:txBody>
      </p:sp>
      <p:cxnSp>
        <p:nvCxnSpPr>
          <p:cNvPr id="17" name="Straight Connector 16"/>
          <p:cNvCxnSpPr>
            <a:stCxn id="62495" idx="1"/>
            <a:endCxn id="62528" idx="0"/>
          </p:cNvCxnSpPr>
          <p:nvPr/>
        </p:nvCxnSpPr>
        <p:spPr bwMode="auto">
          <a:xfrm flipV="1">
            <a:off x="1573213" y="2686050"/>
            <a:ext cx="1747837" cy="481013"/>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18" name="Straight Connector 17"/>
          <p:cNvCxnSpPr>
            <a:stCxn id="62493" idx="0"/>
            <a:endCxn id="62528" idx="0"/>
          </p:cNvCxnSpPr>
          <p:nvPr/>
        </p:nvCxnSpPr>
        <p:spPr bwMode="auto">
          <a:xfrm>
            <a:off x="1939925" y="2266950"/>
            <a:ext cx="1381125" cy="419100"/>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pic>
        <p:nvPicPr>
          <p:cNvPr id="62493" name="Picture 41"/>
          <p:cNvPicPr>
            <a:picLocks noChangeAspect="1" noChangeArrowheads="1"/>
          </p:cNvPicPr>
          <p:nvPr/>
        </p:nvPicPr>
        <p:blipFill>
          <a:blip r:embed="rId3" cstate="email">
            <a:extLst>
              <a:ext uri="{28A0092B-C50C-407E-A947-70E740481C1C}">
                <a14:useLocalDpi xmlns="" xmlns:a14="http://schemas.microsoft.com/office/drawing/2010/main" val="0"/>
              </a:ext>
            </a:extLst>
          </a:blip>
          <a:srcRect/>
          <a:stretch>
            <a:fillRect/>
          </a:stretch>
        </p:blipFill>
        <p:spPr bwMode="auto">
          <a:xfrm>
            <a:off x="1573213" y="2266950"/>
            <a:ext cx="735012" cy="3143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2494" name="TextBox 19"/>
          <p:cNvSpPr txBox="1">
            <a:spLocks noChangeArrowheads="1"/>
          </p:cNvSpPr>
          <p:nvPr/>
        </p:nvSpPr>
        <p:spPr bwMode="auto">
          <a:xfrm>
            <a:off x="1370013" y="1970088"/>
            <a:ext cx="1292225" cy="2762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sz="1200" b="1"/>
              <a:t>192.168.10.0/24</a:t>
            </a:r>
            <a:endParaRPr lang="en-CA" b="1"/>
          </a:p>
        </p:txBody>
      </p:sp>
      <p:pic>
        <p:nvPicPr>
          <p:cNvPr id="62495" name="Picture 41"/>
          <p:cNvPicPr>
            <a:picLocks noChangeAspect="1" noChangeArrowheads="1"/>
          </p:cNvPicPr>
          <p:nvPr/>
        </p:nvPicPr>
        <p:blipFill>
          <a:blip r:embed="rId3" cstate="email">
            <a:extLst>
              <a:ext uri="{28A0092B-C50C-407E-A947-70E740481C1C}">
                <a14:useLocalDpi xmlns="" xmlns:a14="http://schemas.microsoft.com/office/drawing/2010/main" val="0"/>
              </a:ext>
            </a:extLst>
          </a:blip>
          <a:srcRect/>
          <a:stretch>
            <a:fillRect/>
          </a:stretch>
        </p:blipFill>
        <p:spPr bwMode="auto">
          <a:xfrm>
            <a:off x="1573213" y="3009900"/>
            <a:ext cx="735012" cy="3143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22" name="Straight Connector 21"/>
          <p:cNvCxnSpPr>
            <a:stCxn id="62501" idx="1"/>
            <a:endCxn id="62500" idx="0"/>
          </p:cNvCxnSpPr>
          <p:nvPr/>
        </p:nvCxnSpPr>
        <p:spPr bwMode="auto">
          <a:xfrm flipH="1" flipV="1">
            <a:off x="5462588" y="2686050"/>
            <a:ext cx="1028700" cy="474663"/>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23" name="Straight Connector 22"/>
          <p:cNvCxnSpPr>
            <a:stCxn id="62498" idx="1"/>
          </p:cNvCxnSpPr>
          <p:nvPr/>
        </p:nvCxnSpPr>
        <p:spPr bwMode="auto">
          <a:xfrm flipH="1">
            <a:off x="5327650" y="2446338"/>
            <a:ext cx="1160463" cy="366712"/>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pic>
        <p:nvPicPr>
          <p:cNvPr id="62498" name="Picture 41"/>
          <p:cNvPicPr>
            <a:picLocks noChangeAspect="1" noChangeArrowheads="1"/>
          </p:cNvPicPr>
          <p:nvPr/>
        </p:nvPicPr>
        <p:blipFill>
          <a:blip r:embed="rId3" cstate="email">
            <a:extLst>
              <a:ext uri="{28A0092B-C50C-407E-A947-70E740481C1C}">
                <a14:useLocalDpi xmlns="" xmlns:a14="http://schemas.microsoft.com/office/drawing/2010/main" val="0"/>
              </a:ext>
            </a:extLst>
          </a:blip>
          <a:srcRect/>
          <a:stretch>
            <a:fillRect/>
          </a:stretch>
        </p:blipFill>
        <p:spPr bwMode="auto">
          <a:xfrm>
            <a:off x="6488113" y="2289175"/>
            <a:ext cx="735012" cy="3143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62499" name="Picture 37"/>
          <p:cNvPicPr>
            <a:picLocks noChangeArrowheads="1"/>
          </p:cNvPicPr>
          <p:nvPr/>
        </p:nvPicPr>
        <p:blipFill>
          <a:blip r:embed="rId4" cstate="email">
            <a:extLst>
              <a:ext uri="{28A0092B-C50C-407E-A947-70E740481C1C}">
                <a14:useLocalDpi xmlns="" xmlns:a14="http://schemas.microsoft.com/office/drawing/2010/main" val="0"/>
              </a:ext>
            </a:extLst>
          </a:blip>
          <a:srcRect/>
          <a:stretch>
            <a:fillRect/>
          </a:stretch>
        </p:blipFill>
        <p:spPr bwMode="auto">
          <a:xfrm>
            <a:off x="5106988" y="2511425"/>
            <a:ext cx="693737" cy="4111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2500" name="TextBox 25"/>
          <p:cNvSpPr txBox="1">
            <a:spLocks noChangeArrowheads="1"/>
          </p:cNvSpPr>
          <p:nvPr/>
        </p:nvSpPr>
        <p:spPr bwMode="auto">
          <a:xfrm>
            <a:off x="5272088" y="2686050"/>
            <a:ext cx="381000" cy="2762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sz="1200" b="1">
                <a:solidFill>
                  <a:schemeClr val="bg1"/>
                </a:solidFill>
              </a:rPr>
              <a:t>R2</a:t>
            </a:r>
            <a:endParaRPr lang="en-CA" b="1">
              <a:solidFill>
                <a:schemeClr val="bg1"/>
              </a:solidFill>
            </a:endParaRPr>
          </a:p>
        </p:txBody>
      </p:sp>
      <p:pic>
        <p:nvPicPr>
          <p:cNvPr id="62501" name="Picture 26"/>
          <p:cNvPicPr>
            <a:picLocks noChangeAspect="1" noChangeArrowheads="1"/>
          </p:cNvPicPr>
          <p:nvPr/>
        </p:nvPicPr>
        <p:blipFill>
          <a:blip r:embed="rId3" cstate="email">
            <a:extLst>
              <a:ext uri="{28A0092B-C50C-407E-A947-70E740481C1C}">
                <a14:useLocalDpi xmlns="" xmlns:a14="http://schemas.microsoft.com/office/drawing/2010/main" val="0"/>
              </a:ext>
            </a:extLst>
          </a:blip>
          <a:srcRect/>
          <a:stretch>
            <a:fillRect/>
          </a:stretch>
        </p:blipFill>
        <p:spPr bwMode="auto">
          <a:xfrm>
            <a:off x="6491288" y="3003550"/>
            <a:ext cx="735012" cy="3143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2502" name="TextBox 27"/>
          <p:cNvSpPr txBox="1">
            <a:spLocks noChangeArrowheads="1"/>
          </p:cNvSpPr>
          <p:nvPr/>
        </p:nvSpPr>
        <p:spPr bwMode="auto">
          <a:xfrm>
            <a:off x="1276350" y="3306763"/>
            <a:ext cx="1292225" cy="2778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sz="1200" b="1"/>
              <a:t>192.168.11.0/24</a:t>
            </a:r>
            <a:endParaRPr lang="en-CA" b="1"/>
          </a:p>
        </p:txBody>
      </p:sp>
      <p:sp>
        <p:nvSpPr>
          <p:cNvPr id="62503" name="TextBox 28"/>
          <p:cNvSpPr txBox="1">
            <a:spLocks noChangeArrowheads="1"/>
          </p:cNvSpPr>
          <p:nvPr/>
        </p:nvSpPr>
        <p:spPr bwMode="auto">
          <a:xfrm>
            <a:off x="6367463" y="1993900"/>
            <a:ext cx="952500" cy="2778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sz="1200" b="1"/>
              <a:t>10.1.1.0/24</a:t>
            </a:r>
            <a:endParaRPr lang="en-CA" b="1"/>
          </a:p>
        </p:txBody>
      </p:sp>
      <p:sp>
        <p:nvSpPr>
          <p:cNvPr id="62504" name="TextBox 29"/>
          <p:cNvSpPr txBox="1">
            <a:spLocks noChangeArrowheads="1"/>
          </p:cNvSpPr>
          <p:nvPr/>
        </p:nvSpPr>
        <p:spPr bwMode="auto">
          <a:xfrm>
            <a:off x="6376988" y="3292475"/>
            <a:ext cx="952500" cy="2762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sz="1200" b="1"/>
              <a:t>10.1.2.0/24</a:t>
            </a:r>
            <a:endParaRPr lang="en-CA" b="1"/>
          </a:p>
        </p:txBody>
      </p:sp>
      <p:sp>
        <p:nvSpPr>
          <p:cNvPr id="62505" name="TextBox 30"/>
          <p:cNvSpPr txBox="1">
            <a:spLocks noChangeArrowheads="1"/>
          </p:cNvSpPr>
          <p:nvPr/>
        </p:nvSpPr>
        <p:spPr bwMode="auto">
          <a:xfrm>
            <a:off x="3633788" y="2225675"/>
            <a:ext cx="1590675" cy="2778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sz="1200" b="1"/>
              <a:t>209.165.200.224 /30</a:t>
            </a:r>
            <a:endParaRPr lang="en-CA" b="1"/>
          </a:p>
        </p:txBody>
      </p:sp>
      <p:sp>
        <p:nvSpPr>
          <p:cNvPr id="62506" name="TextBox 31"/>
          <p:cNvSpPr txBox="1">
            <a:spLocks noChangeArrowheads="1"/>
          </p:cNvSpPr>
          <p:nvPr/>
        </p:nvSpPr>
        <p:spPr bwMode="auto">
          <a:xfrm>
            <a:off x="4695825" y="2554288"/>
            <a:ext cx="458788" cy="2619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sz="1100"/>
              <a:t>.226</a:t>
            </a:r>
            <a:endParaRPr lang="en-CA" sz="2000"/>
          </a:p>
        </p:txBody>
      </p:sp>
      <p:cxnSp>
        <p:nvCxnSpPr>
          <p:cNvPr id="33" name="Straight Connector 32"/>
          <p:cNvCxnSpPr>
            <a:stCxn id="62499" idx="0"/>
          </p:cNvCxnSpPr>
          <p:nvPr/>
        </p:nvCxnSpPr>
        <p:spPr bwMode="auto">
          <a:xfrm flipV="1">
            <a:off x="5453063" y="2255838"/>
            <a:ext cx="1587" cy="255587"/>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62508" name="Rectangle 33"/>
          <p:cNvSpPr>
            <a:spLocks noChangeArrowheads="1"/>
          </p:cNvSpPr>
          <p:nvPr/>
        </p:nvSpPr>
        <p:spPr bwMode="auto">
          <a:xfrm>
            <a:off x="1038225" y="2144713"/>
            <a:ext cx="379413" cy="2619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r>
              <a:rPr lang="en-CA" sz="1100"/>
              <a:t>.10</a:t>
            </a:r>
          </a:p>
        </p:txBody>
      </p:sp>
      <p:pic>
        <p:nvPicPr>
          <p:cNvPr id="62509" name="Picture 34"/>
          <p:cNvPicPr>
            <a:picLocks noChangeArrowheads="1"/>
          </p:cNvPicPr>
          <p:nvPr/>
        </p:nvPicPr>
        <p:blipFill>
          <a:blip r:embed="rId5" cstate="email">
            <a:extLst>
              <a:ext uri="{28A0092B-C50C-407E-A947-70E740481C1C}">
                <a14:useLocalDpi xmlns="" xmlns:a14="http://schemas.microsoft.com/office/drawing/2010/main" val="0"/>
              </a:ext>
            </a:extLst>
          </a:blip>
          <a:srcRect/>
          <a:stretch>
            <a:fillRect/>
          </a:stretch>
        </p:blipFill>
        <p:spPr bwMode="auto">
          <a:xfrm>
            <a:off x="641350" y="2201863"/>
            <a:ext cx="496888" cy="4460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36" name="Straight Connector 35"/>
          <p:cNvCxnSpPr>
            <a:stCxn id="62493" idx="1"/>
            <a:endCxn id="62509" idx="3"/>
          </p:cNvCxnSpPr>
          <p:nvPr/>
        </p:nvCxnSpPr>
        <p:spPr bwMode="auto">
          <a:xfrm flipH="1">
            <a:off x="1138238" y="2424113"/>
            <a:ext cx="434975" cy="0"/>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62511" name="Rectangle 36"/>
          <p:cNvSpPr>
            <a:spLocks noChangeArrowheads="1"/>
          </p:cNvSpPr>
          <p:nvPr/>
        </p:nvSpPr>
        <p:spPr bwMode="auto">
          <a:xfrm>
            <a:off x="1038225" y="2889250"/>
            <a:ext cx="379413" cy="2603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r>
              <a:rPr lang="en-CA" sz="1100"/>
              <a:t>.10</a:t>
            </a:r>
          </a:p>
        </p:txBody>
      </p:sp>
      <p:pic>
        <p:nvPicPr>
          <p:cNvPr id="62512" name="Picture 34"/>
          <p:cNvPicPr>
            <a:picLocks noChangeArrowheads="1"/>
          </p:cNvPicPr>
          <p:nvPr/>
        </p:nvPicPr>
        <p:blipFill>
          <a:blip r:embed="rId5" cstate="email">
            <a:extLst>
              <a:ext uri="{28A0092B-C50C-407E-A947-70E740481C1C}">
                <a14:useLocalDpi xmlns="" xmlns:a14="http://schemas.microsoft.com/office/drawing/2010/main" val="0"/>
              </a:ext>
            </a:extLst>
          </a:blip>
          <a:srcRect/>
          <a:stretch>
            <a:fillRect/>
          </a:stretch>
        </p:blipFill>
        <p:spPr bwMode="auto">
          <a:xfrm>
            <a:off x="641350" y="2944813"/>
            <a:ext cx="496888" cy="4476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39" name="Straight Connector 38"/>
          <p:cNvCxnSpPr>
            <a:stCxn id="62495" idx="1"/>
            <a:endCxn id="62512" idx="3"/>
          </p:cNvCxnSpPr>
          <p:nvPr/>
        </p:nvCxnSpPr>
        <p:spPr bwMode="auto">
          <a:xfrm flipH="1">
            <a:off x="1138238" y="3167063"/>
            <a:ext cx="434975" cy="1587"/>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62514" name="Rectangle 39"/>
          <p:cNvSpPr>
            <a:spLocks noChangeArrowheads="1"/>
          </p:cNvSpPr>
          <p:nvPr/>
        </p:nvSpPr>
        <p:spPr bwMode="auto">
          <a:xfrm>
            <a:off x="7337425" y="2152650"/>
            <a:ext cx="381000" cy="2619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r>
              <a:rPr lang="en-CA" sz="1100"/>
              <a:t>.10</a:t>
            </a:r>
          </a:p>
        </p:txBody>
      </p:sp>
      <p:pic>
        <p:nvPicPr>
          <p:cNvPr id="62515" name="Picture 34"/>
          <p:cNvPicPr>
            <a:picLocks noChangeArrowheads="1"/>
          </p:cNvPicPr>
          <p:nvPr/>
        </p:nvPicPr>
        <p:blipFill>
          <a:blip r:embed="rId5" cstate="email">
            <a:extLst>
              <a:ext uri="{28A0092B-C50C-407E-A947-70E740481C1C}">
                <a14:useLocalDpi xmlns="" xmlns:a14="http://schemas.microsoft.com/office/drawing/2010/main" val="0"/>
              </a:ext>
            </a:extLst>
          </a:blip>
          <a:srcRect/>
          <a:stretch>
            <a:fillRect/>
          </a:stretch>
        </p:blipFill>
        <p:spPr bwMode="auto">
          <a:xfrm>
            <a:off x="7621588" y="2205038"/>
            <a:ext cx="498475" cy="4460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2516" name="Rectangle 41"/>
          <p:cNvSpPr>
            <a:spLocks noChangeArrowheads="1"/>
          </p:cNvSpPr>
          <p:nvPr/>
        </p:nvSpPr>
        <p:spPr bwMode="auto">
          <a:xfrm>
            <a:off x="7351713" y="2892425"/>
            <a:ext cx="379412" cy="2603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r>
              <a:rPr lang="en-CA" sz="1100"/>
              <a:t>.10</a:t>
            </a:r>
          </a:p>
        </p:txBody>
      </p:sp>
      <p:pic>
        <p:nvPicPr>
          <p:cNvPr id="62517" name="Picture 34"/>
          <p:cNvPicPr>
            <a:picLocks noChangeArrowheads="1"/>
          </p:cNvPicPr>
          <p:nvPr/>
        </p:nvPicPr>
        <p:blipFill>
          <a:blip r:embed="rId5" cstate="email">
            <a:extLst>
              <a:ext uri="{28A0092B-C50C-407E-A947-70E740481C1C}">
                <a14:useLocalDpi xmlns="" xmlns:a14="http://schemas.microsoft.com/office/drawing/2010/main" val="0"/>
              </a:ext>
            </a:extLst>
          </a:blip>
          <a:srcRect/>
          <a:stretch>
            <a:fillRect/>
          </a:stretch>
        </p:blipFill>
        <p:spPr bwMode="auto">
          <a:xfrm>
            <a:off x="7635875" y="2947988"/>
            <a:ext cx="496888" cy="4476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62518" name="Picture 25"/>
          <p:cNvPicPr>
            <a:picLocks noChangeArrowheads="1"/>
          </p:cNvPicPr>
          <p:nvPr/>
        </p:nvPicPr>
        <p:blipFill>
          <a:blip r:embed="rId6" cstate="email">
            <a:extLst>
              <a:ext uri="{28A0092B-C50C-407E-A947-70E740481C1C}">
                <a14:useLocalDpi xmlns="" xmlns:a14="http://schemas.microsoft.com/office/drawing/2010/main" val="0"/>
              </a:ext>
            </a:extLst>
          </a:blip>
          <a:srcRect/>
          <a:stretch>
            <a:fillRect/>
          </a:stretch>
        </p:blipFill>
        <p:spPr bwMode="auto">
          <a:xfrm>
            <a:off x="4876800" y="1541463"/>
            <a:ext cx="1157288" cy="8223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2519" name="TextBox 44"/>
          <p:cNvSpPr txBox="1">
            <a:spLocks noChangeArrowheads="1"/>
          </p:cNvSpPr>
          <p:nvPr/>
        </p:nvSpPr>
        <p:spPr bwMode="auto">
          <a:xfrm>
            <a:off x="5695950" y="2360613"/>
            <a:ext cx="301625" cy="2619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sz="1100"/>
              <a:t>.1</a:t>
            </a:r>
            <a:endParaRPr lang="en-CA" sz="2000"/>
          </a:p>
        </p:txBody>
      </p:sp>
      <p:sp>
        <p:nvSpPr>
          <p:cNvPr id="62520" name="TextBox 45"/>
          <p:cNvSpPr txBox="1">
            <a:spLocks noChangeArrowheads="1"/>
          </p:cNvSpPr>
          <p:nvPr/>
        </p:nvSpPr>
        <p:spPr bwMode="auto">
          <a:xfrm>
            <a:off x="5703888" y="2876550"/>
            <a:ext cx="301625" cy="2603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sz="1100"/>
              <a:t>.1</a:t>
            </a:r>
            <a:endParaRPr lang="en-CA" sz="2000"/>
          </a:p>
        </p:txBody>
      </p:sp>
      <p:sp>
        <p:nvSpPr>
          <p:cNvPr id="62521" name="Rectangle 46"/>
          <p:cNvSpPr>
            <a:spLocks noChangeArrowheads="1"/>
          </p:cNvSpPr>
          <p:nvPr/>
        </p:nvSpPr>
        <p:spPr bwMode="auto">
          <a:xfrm>
            <a:off x="5126038" y="2000250"/>
            <a:ext cx="850900" cy="2603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r>
              <a:rPr lang="en-CA" sz="1100"/>
              <a:t>64.100.0.1</a:t>
            </a:r>
          </a:p>
        </p:txBody>
      </p:sp>
      <p:pic>
        <p:nvPicPr>
          <p:cNvPr id="62522" name="Picture 34"/>
          <p:cNvPicPr>
            <a:picLocks noChangeArrowheads="1"/>
          </p:cNvPicPr>
          <p:nvPr/>
        </p:nvPicPr>
        <p:blipFill>
          <a:blip r:embed="rId5" cstate="email">
            <a:extLst>
              <a:ext uri="{28A0092B-C50C-407E-A947-70E740481C1C}">
                <a14:useLocalDpi xmlns="" xmlns:a14="http://schemas.microsoft.com/office/drawing/2010/main" val="0"/>
              </a:ext>
            </a:extLst>
          </a:blip>
          <a:srcRect/>
          <a:stretch>
            <a:fillRect/>
          </a:stretch>
        </p:blipFill>
        <p:spPr bwMode="auto">
          <a:xfrm>
            <a:off x="5341938" y="1690688"/>
            <a:ext cx="358775" cy="3540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2523" name="TextBox 48"/>
          <p:cNvSpPr txBox="1">
            <a:spLocks noChangeArrowheads="1"/>
          </p:cNvSpPr>
          <p:nvPr/>
        </p:nvSpPr>
        <p:spPr bwMode="auto">
          <a:xfrm>
            <a:off x="2570163" y="2819400"/>
            <a:ext cx="488950" cy="4302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pPr algn="r"/>
            <a:r>
              <a:rPr lang="en-CA" sz="1100"/>
              <a:t>.1</a:t>
            </a:r>
          </a:p>
          <a:p>
            <a:pPr algn="r"/>
            <a:r>
              <a:rPr lang="en-CA" sz="1100"/>
              <a:t>G0/1</a:t>
            </a:r>
            <a:endParaRPr lang="en-CA" sz="2000"/>
          </a:p>
        </p:txBody>
      </p:sp>
      <p:sp>
        <p:nvSpPr>
          <p:cNvPr id="62524" name="TextBox 49"/>
          <p:cNvSpPr txBox="1">
            <a:spLocks noChangeArrowheads="1"/>
          </p:cNvSpPr>
          <p:nvPr/>
        </p:nvSpPr>
        <p:spPr bwMode="auto">
          <a:xfrm>
            <a:off x="3606800" y="2587625"/>
            <a:ext cx="592138" cy="431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sz="1100"/>
              <a:t>.225</a:t>
            </a:r>
          </a:p>
          <a:p>
            <a:r>
              <a:rPr lang="en-CA" sz="1100"/>
              <a:t>S0/0/0</a:t>
            </a:r>
            <a:endParaRPr lang="en-CA" sz="2000"/>
          </a:p>
        </p:txBody>
      </p:sp>
      <p:sp>
        <p:nvSpPr>
          <p:cNvPr id="62525" name="TextBox 50"/>
          <p:cNvSpPr txBox="1">
            <a:spLocks noChangeArrowheads="1"/>
          </p:cNvSpPr>
          <p:nvPr/>
        </p:nvSpPr>
        <p:spPr bwMode="auto">
          <a:xfrm>
            <a:off x="2582863" y="2155825"/>
            <a:ext cx="488950" cy="431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pPr algn="r"/>
            <a:r>
              <a:rPr lang="en-CA" sz="1100"/>
              <a:t>G0/0</a:t>
            </a:r>
          </a:p>
          <a:p>
            <a:pPr algn="r"/>
            <a:r>
              <a:rPr lang="en-CA" sz="1100"/>
              <a:t>.1</a:t>
            </a:r>
            <a:endParaRPr lang="en-CA" sz="2000"/>
          </a:p>
        </p:txBody>
      </p:sp>
      <p:sp>
        <p:nvSpPr>
          <p:cNvPr id="52" name="Oval 51"/>
          <p:cNvSpPr/>
          <p:nvPr/>
        </p:nvSpPr>
        <p:spPr>
          <a:xfrm>
            <a:off x="2874963" y="2427288"/>
            <a:ext cx="828675" cy="576262"/>
          </a:xfrm>
          <a:prstGeom prst="ellipse">
            <a:avLst/>
          </a:prstGeom>
          <a:solidFill>
            <a:srgbClr val="FFC000">
              <a:alpha val="28000"/>
            </a:srgbClr>
          </a:solidFill>
          <a:ln w="952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CA"/>
          </a:p>
        </p:txBody>
      </p:sp>
      <p:pic>
        <p:nvPicPr>
          <p:cNvPr id="62527" name="Picture 37"/>
          <p:cNvPicPr>
            <a:picLocks noChangeArrowheads="1"/>
          </p:cNvPicPr>
          <p:nvPr/>
        </p:nvPicPr>
        <p:blipFill>
          <a:blip r:embed="rId4" cstate="email">
            <a:extLst>
              <a:ext uri="{28A0092B-C50C-407E-A947-70E740481C1C}">
                <a14:useLocalDpi xmlns="" xmlns:a14="http://schemas.microsoft.com/office/drawing/2010/main" val="0"/>
              </a:ext>
            </a:extLst>
          </a:blip>
          <a:srcRect/>
          <a:stretch>
            <a:fillRect/>
          </a:stretch>
        </p:blipFill>
        <p:spPr bwMode="auto">
          <a:xfrm>
            <a:off x="2963863" y="2511425"/>
            <a:ext cx="695325" cy="4111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2528" name="TextBox 53"/>
          <p:cNvSpPr txBox="1">
            <a:spLocks noChangeArrowheads="1"/>
          </p:cNvSpPr>
          <p:nvPr/>
        </p:nvSpPr>
        <p:spPr bwMode="auto">
          <a:xfrm>
            <a:off x="3130550" y="2686050"/>
            <a:ext cx="379413" cy="2762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sz="1200" b="1">
                <a:solidFill>
                  <a:schemeClr val="bg1"/>
                </a:solidFill>
              </a:rPr>
              <a:t>R1</a:t>
            </a:r>
            <a:endParaRPr lang="en-CA" b="1">
              <a:solidFill>
                <a:schemeClr val="bg1"/>
              </a:solidFill>
            </a:endParaRPr>
          </a:p>
        </p:txBody>
      </p:sp>
      <p:sp>
        <p:nvSpPr>
          <p:cNvPr id="62529" name="Rectangle 54"/>
          <p:cNvSpPr>
            <a:spLocks noChangeArrowheads="1"/>
          </p:cNvSpPr>
          <p:nvPr/>
        </p:nvSpPr>
        <p:spPr bwMode="auto">
          <a:xfrm>
            <a:off x="265113" y="2243138"/>
            <a:ext cx="460375" cy="2619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r>
              <a:rPr lang="en-CA" sz="1100"/>
              <a:t>PC1</a:t>
            </a:r>
          </a:p>
        </p:txBody>
      </p:sp>
      <p:sp>
        <p:nvSpPr>
          <p:cNvPr id="62530" name="Rectangle 55"/>
          <p:cNvSpPr>
            <a:spLocks noChangeArrowheads="1"/>
          </p:cNvSpPr>
          <p:nvPr/>
        </p:nvSpPr>
        <p:spPr bwMode="auto">
          <a:xfrm>
            <a:off x="265113" y="2989263"/>
            <a:ext cx="460375" cy="2619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r>
              <a:rPr lang="en-CA" sz="1100"/>
              <a:t>PC2</a:t>
            </a:r>
          </a:p>
        </p:txBody>
      </p:sp>
    </p:spTree>
  </p:cSld>
  <p:clrMapOvr>
    <a:masterClrMapping/>
  </p:clrMapOvr>
  <p:transition spd="med">
    <p:wipe dir="r"/>
  </p:transition>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2"/>
          <p:cNvSpPr>
            <a:spLocks noGrp="1" noChangeArrowheads="1"/>
          </p:cNvSpPr>
          <p:nvPr>
            <p:ph type="title"/>
          </p:nvPr>
        </p:nvSpPr>
        <p:spPr/>
        <p:txBody>
          <a:bodyPr/>
          <a:lstStyle/>
          <a:p>
            <a:pPr eaLnBrk="1" hangingPunct="1"/>
            <a:r>
              <a:rPr lang="en-US" sz="1800">
                <a:latin typeface="Arial" charset="0"/>
              </a:rPr>
              <a:t>Router Routing Tables</a:t>
            </a:r>
            <a:r>
              <a:rPr lang="en-US">
                <a:latin typeface="Arial" charset="0"/>
              </a:rPr>
              <a:t/>
            </a:r>
            <a:br>
              <a:rPr lang="en-US">
                <a:latin typeface="Arial" charset="0"/>
              </a:rPr>
            </a:br>
            <a:r>
              <a:rPr lang="en-US">
                <a:latin typeface="Arial" charset="0"/>
              </a:rPr>
              <a:t>Remote Network Routing Table Entries</a:t>
            </a:r>
          </a:p>
        </p:txBody>
      </p:sp>
      <p:cxnSp>
        <p:nvCxnSpPr>
          <p:cNvPr id="4" name="Straight Connector 3"/>
          <p:cNvCxnSpPr/>
          <p:nvPr/>
        </p:nvCxnSpPr>
        <p:spPr bwMode="auto">
          <a:xfrm flipH="1">
            <a:off x="5384800" y="2203450"/>
            <a:ext cx="1160463" cy="366713"/>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5" name="Rectangle 4"/>
          <p:cNvSpPr/>
          <p:nvPr/>
        </p:nvSpPr>
        <p:spPr>
          <a:xfrm>
            <a:off x="2774950" y="3438525"/>
            <a:ext cx="307975" cy="360363"/>
          </a:xfrm>
          <a:prstGeom prst="rect">
            <a:avLst/>
          </a:prstGeom>
          <a:solidFill>
            <a:srgbClr val="FF66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CA"/>
          </a:p>
        </p:txBody>
      </p:sp>
      <p:sp>
        <p:nvSpPr>
          <p:cNvPr id="6" name="Rectangle 5"/>
          <p:cNvSpPr/>
          <p:nvPr/>
        </p:nvSpPr>
        <p:spPr>
          <a:xfrm>
            <a:off x="1385888" y="3436938"/>
            <a:ext cx="1296987" cy="360362"/>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CA"/>
          </a:p>
        </p:txBody>
      </p:sp>
      <p:sp>
        <p:nvSpPr>
          <p:cNvPr id="8" name="Rectangle 7"/>
          <p:cNvSpPr/>
          <p:nvPr/>
        </p:nvSpPr>
        <p:spPr>
          <a:xfrm>
            <a:off x="3157538" y="3436938"/>
            <a:ext cx="846137" cy="360362"/>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CA"/>
          </a:p>
        </p:txBody>
      </p:sp>
      <p:sp>
        <p:nvSpPr>
          <p:cNvPr id="9" name="Rectangle 8"/>
          <p:cNvSpPr/>
          <p:nvPr/>
        </p:nvSpPr>
        <p:spPr>
          <a:xfrm>
            <a:off x="4500563" y="3436938"/>
            <a:ext cx="1727200" cy="360362"/>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CA"/>
          </a:p>
        </p:txBody>
      </p:sp>
      <p:sp>
        <p:nvSpPr>
          <p:cNvPr id="10" name="Rectangle 9"/>
          <p:cNvSpPr/>
          <p:nvPr/>
        </p:nvSpPr>
        <p:spPr>
          <a:xfrm>
            <a:off x="6300788" y="3436938"/>
            <a:ext cx="1008062" cy="360362"/>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CA"/>
          </a:p>
        </p:txBody>
      </p:sp>
      <p:sp>
        <p:nvSpPr>
          <p:cNvPr id="11" name="Rectangle 10"/>
          <p:cNvSpPr/>
          <p:nvPr/>
        </p:nvSpPr>
        <p:spPr>
          <a:xfrm>
            <a:off x="7400925" y="3436938"/>
            <a:ext cx="1223963" cy="360362"/>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CA"/>
          </a:p>
        </p:txBody>
      </p:sp>
      <p:sp>
        <p:nvSpPr>
          <p:cNvPr id="12" name="Rectangle 11"/>
          <p:cNvSpPr/>
          <p:nvPr/>
        </p:nvSpPr>
        <p:spPr>
          <a:xfrm>
            <a:off x="395288" y="3436938"/>
            <a:ext cx="504825" cy="360362"/>
          </a:xfrm>
          <a:prstGeom prst="rect">
            <a:avLst/>
          </a:prstGeom>
          <a:solidFill>
            <a:srgbClr val="33CCC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CA"/>
          </a:p>
        </p:txBody>
      </p:sp>
      <p:sp>
        <p:nvSpPr>
          <p:cNvPr id="64522" name="TextBox 12"/>
          <p:cNvSpPr txBox="1">
            <a:spLocks noChangeArrowheads="1"/>
          </p:cNvSpPr>
          <p:nvPr/>
        </p:nvSpPr>
        <p:spPr bwMode="auto">
          <a:xfrm>
            <a:off x="395288" y="3436938"/>
            <a:ext cx="8424862" cy="360362"/>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anchor="ctr" anchorCtr="1"/>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sz="1400" b="1">
                <a:latin typeface="Courier New" charset="0"/>
                <a:cs typeface="Courier New" charset="0"/>
              </a:rPr>
              <a:t>D       10.1.1.0/24 [90/2170112] via 209.165.200.226, 00:00:05, Serial0/0/0</a:t>
            </a:r>
          </a:p>
        </p:txBody>
      </p:sp>
      <p:graphicFrame>
        <p:nvGraphicFramePr>
          <p:cNvPr id="14" name="Table 13"/>
          <p:cNvGraphicFramePr>
            <a:graphicFrameLocks noGrp="1"/>
          </p:cNvGraphicFramePr>
          <p:nvPr/>
        </p:nvGraphicFramePr>
        <p:xfrm>
          <a:off x="420688" y="4013200"/>
          <a:ext cx="8399462" cy="2595565"/>
        </p:xfrm>
        <a:graphic>
          <a:graphicData uri="http://schemas.openxmlformats.org/drawingml/2006/table">
            <a:tbl>
              <a:tblPr firstRow="1" bandRow="1">
                <a:tableStyleId>{2D5ABB26-0587-4C30-8999-92F81FD0307C}</a:tableStyleId>
              </a:tblPr>
              <a:tblGrid>
                <a:gridCol w="958167"/>
                <a:gridCol w="7441295"/>
              </a:tblGrid>
              <a:tr h="370795">
                <a:tc>
                  <a:txBody>
                    <a:bodyPr/>
                    <a:lstStyle/>
                    <a:p>
                      <a:pPr algn="ctr"/>
                      <a:r>
                        <a:rPr lang="en-CA" sz="1800" b="1" dirty="0" smtClean="0"/>
                        <a:t>A</a:t>
                      </a:r>
                      <a:endParaRPr lang="en-CA" sz="1800" b="1" dirty="0"/>
                    </a:p>
                  </a:txBody>
                  <a:tcPr marL="91431" marR="91431" marT="45714" marB="4571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3CCCC"/>
                    </a:solidFill>
                  </a:tcPr>
                </a:tc>
                <a:tc>
                  <a:txBody>
                    <a:bodyPr/>
                    <a:lstStyle/>
                    <a:p>
                      <a:r>
                        <a:rPr lang="en-CA" sz="1600" dirty="0" smtClean="0"/>
                        <a:t>Identifies how the network was learned by the router.</a:t>
                      </a:r>
                      <a:endParaRPr lang="en-CA" sz="1600" dirty="0"/>
                    </a:p>
                  </a:txBody>
                  <a:tcPr marL="91431" marR="91431" marT="45714" marB="4571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795">
                <a:tc>
                  <a:txBody>
                    <a:bodyPr/>
                    <a:lstStyle/>
                    <a:p>
                      <a:pPr algn="ctr"/>
                      <a:r>
                        <a:rPr lang="en-CA" sz="1800" b="1" dirty="0" smtClean="0"/>
                        <a:t>B</a:t>
                      </a:r>
                      <a:endParaRPr lang="en-CA" sz="1800" b="1" dirty="0"/>
                    </a:p>
                  </a:txBody>
                  <a:tcPr marL="91431" marR="91431" marT="45714" marB="4571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r>
                        <a:rPr lang="en-CA" sz="1600" dirty="0" smtClean="0"/>
                        <a:t>Identifies the destination network.</a:t>
                      </a:r>
                      <a:endParaRPr lang="en-CA" sz="1600" dirty="0"/>
                    </a:p>
                  </a:txBody>
                  <a:tcPr marL="91431" marR="91431" marT="45714" marB="4571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795">
                <a:tc>
                  <a:txBody>
                    <a:bodyPr/>
                    <a:lstStyle/>
                    <a:p>
                      <a:pPr algn="ctr"/>
                      <a:r>
                        <a:rPr lang="en-CA" sz="1800" b="1" dirty="0" smtClean="0"/>
                        <a:t>C</a:t>
                      </a:r>
                      <a:endParaRPr lang="en-CA" sz="1800" b="1" dirty="0"/>
                    </a:p>
                  </a:txBody>
                  <a:tcPr marL="91431" marR="91431" marT="45714" marB="4571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66FF"/>
                    </a:solidFill>
                  </a:tcPr>
                </a:tc>
                <a:tc>
                  <a:txBody>
                    <a:bodyPr/>
                    <a:lstStyle/>
                    <a:p>
                      <a:r>
                        <a:rPr lang="en-CA" sz="1600" dirty="0" smtClean="0"/>
                        <a:t>Identifies the administrative distance (trustworthiness) of the route source.</a:t>
                      </a:r>
                      <a:endParaRPr lang="en-CA" sz="1600" dirty="0"/>
                    </a:p>
                  </a:txBody>
                  <a:tcPr marL="91431" marR="91431" marT="45714" marB="4571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795">
                <a:tc>
                  <a:txBody>
                    <a:bodyPr/>
                    <a:lstStyle/>
                    <a:p>
                      <a:pPr algn="ctr"/>
                      <a:r>
                        <a:rPr lang="en-CA" sz="1800" b="1" dirty="0" smtClean="0"/>
                        <a:t>D</a:t>
                      </a:r>
                      <a:endParaRPr lang="en-CA" sz="1800" b="1" dirty="0"/>
                    </a:p>
                  </a:txBody>
                  <a:tcPr marL="91431" marR="91431" marT="45714" marB="4571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lang="en-CA" sz="1600" dirty="0" smtClean="0"/>
                        <a:t>Identifies the metric to reach the remote network.</a:t>
                      </a:r>
                      <a:endParaRPr lang="en-CA" sz="1600" dirty="0"/>
                    </a:p>
                  </a:txBody>
                  <a:tcPr marL="91431" marR="91431" marT="45714" marB="4571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795">
                <a:tc>
                  <a:txBody>
                    <a:bodyPr/>
                    <a:lstStyle/>
                    <a:p>
                      <a:pPr algn="ctr"/>
                      <a:r>
                        <a:rPr lang="en-CA" sz="1800" b="1" dirty="0" smtClean="0"/>
                        <a:t>E</a:t>
                      </a:r>
                    </a:p>
                  </a:txBody>
                  <a:tcPr marL="91431" marR="91431" marT="45714" marB="4571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r>
                        <a:rPr lang="en-CA" sz="1600" dirty="0" smtClean="0"/>
                        <a:t>Identifies the next hop IP address to reach</a:t>
                      </a:r>
                      <a:r>
                        <a:rPr lang="en-CA" sz="1600" baseline="0" dirty="0" smtClean="0"/>
                        <a:t> the remote network.</a:t>
                      </a:r>
                      <a:endParaRPr lang="en-CA" sz="1600" dirty="0"/>
                    </a:p>
                  </a:txBody>
                  <a:tcPr marL="91431" marR="91431" marT="45714" marB="4571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795">
                <a:tc>
                  <a:txBody>
                    <a:bodyPr/>
                    <a:lstStyle/>
                    <a:p>
                      <a:pPr algn="ctr"/>
                      <a:r>
                        <a:rPr lang="en-CA" sz="1800" b="1" dirty="0" smtClean="0"/>
                        <a:t>F</a:t>
                      </a:r>
                      <a:endParaRPr lang="en-CA" sz="1800" b="1" dirty="0"/>
                    </a:p>
                  </a:txBody>
                  <a:tcPr marL="91431" marR="91431" marT="45714" marB="4571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60000"/>
                        <a:lumOff val="40000"/>
                      </a:schemeClr>
                    </a:solidFill>
                  </a:tcPr>
                </a:tc>
                <a:tc>
                  <a:txBody>
                    <a:bodyPr/>
                    <a:lstStyle/>
                    <a:p>
                      <a:r>
                        <a:rPr lang="en-CA" sz="1600" dirty="0" smtClean="0"/>
                        <a:t>Identifies the amount of elapsed</a:t>
                      </a:r>
                      <a:r>
                        <a:rPr lang="en-CA" sz="1600" baseline="0" dirty="0" smtClean="0"/>
                        <a:t> </a:t>
                      </a:r>
                      <a:r>
                        <a:rPr lang="en-CA" sz="1600" dirty="0" smtClean="0"/>
                        <a:t>time since the network was discovered.</a:t>
                      </a:r>
                      <a:endParaRPr lang="en-CA" sz="1600" dirty="0"/>
                    </a:p>
                  </a:txBody>
                  <a:tcPr marL="91431" marR="91431" marT="45714" marB="4571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795">
                <a:tc>
                  <a:txBody>
                    <a:bodyPr/>
                    <a:lstStyle/>
                    <a:p>
                      <a:pPr algn="ctr"/>
                      <a:r>
                        <a:rPr lang="en-CA" sz="1800" b="1" dirty="0" smtClean="0"/>
                        <a:t>G</a:t>
                      </a:r>
                      <a:endParaRPr lang="en-CA" sz="1800" b="1" dirty="0"/>
                    </a:p>
                  </a:txBody>
                  <a:tcPr marL="91431" marR="91431" marT="45714" marB="4571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r>
                        <a:rPr lang="en-CA" sz="1600" dirty="0" smtClean="0"/>
                        <a:t>Identifies the outgoing interface on</a:t>
                      </a:r>
                      <a:r>
                        <a:rPr lang="en-CA" sz="1600" baseline="0" dirty="0" smtClean="0"/>
                        <a:t> the router to reach the destination network.</a:t>
                      </a:r>
                      <a:endParaRPr lang="en-CA" sz="1600" dirty="0"/>
                    </a:p>
                  </a:txBody>
                  <a:tcPr marL="91431" marR="91431" marT="45714" marB="4571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cxnSp>
        <p:nvCxnSpPr>
          <p:cNvPr id="15" name="Straight Connector 14"/>
          <p:cNvCxnSpPr>
            <a:stCxn id="64562" idx="3"/>
            <a:endCxn id="64578" idx="1"/>
          </p:cNvCxnSpPr>
          <p:nvPr/>
        </p:nvCxnSpPr>
        <p:spPr bwMode="auto">
          <a:xfrm>
            <a:off x="7283450" y="2919413"/>
            <a:ext cx="409575" cy="9525"/>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16" name="Straight Connector 15"/>
          <p:cNvCxnSpPr>
            <a:stCxn id="64559" idx="3"/>
            <a:endCxn id="64576" idx="3"/>
          </p:cNvCxnSpPr>
          <p:nvPr/>
        </p:nvCxnSpPr>
        <p:spPr bwMode="auto">
          <a:xfrm flipV="1">
            <a:off x="7280275" y="2184400"/>
            <a:ext cx="896938" cy="19050"/>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64551" name="Freeform 9"/>
          <p:cNvSpPr>
            <a:spLocks/>
          </p:cNvSpPr>
          <p:nvPr/>
        </p:nvSpPr>
        <p:spPr bwMode="auto">
          <a:xfrm>
            <a:off x="3619500" y="2382838"/>
            <a:ext cx="1595438" cy="173037"/>
          </a:xfrm>
          <a:custGeom>
            <a:avLst/>
            <a:gdLst>
              <a:gd name="T0" fmla="*/ 0 w 2017"/>
              <a:gd name="T1" fmla="*/ 0 h 97"/>
              <a:gd name="T2" fmla="*/ 2147483647 w 2017"/>
              <a:gd name="T3" fmla="*/ 0 h 97"/>
              <a:gd name="T4" fmla="*/ 2147483647 w 2017"/>
              <a:gd name="T5" fmla="*/ 2147483647 h 97"/>
              <a:gd name="T6" fmla="*/ 2147483647 w 2017"/>
              <a:gd name="T7" fmla="*/ 2147483647 h 97"/>
              <a:gd name="T8" fmla="*/ 0 60000 65536"/>
              <a:gd name="T9" fmla="*/ 0 60000 65536"/>
              <a:gd name="T10" fmla="*/ 0 60000 65536"/>
              <a:gd name="T11" fmla="*/ 0 60000 65536"/>
              <a:gd name="T12" fmla="*/ 0 w 2017"/>
              <a:gd name="T13" fmla="*/ 0 h 97"/>
              <a:gd name="T14" fmla="*/ 2017 w 2017"/>
              <a:gd name="T15" fmla="*/ 97 h 97"/>
            </a:gdLst>
            <a:ahLst/>
            <a:cxnLst>
              <a:cxn ang="T8">
                <a:pos x="T0" y="T1"/>
              </a:cxn>
              <a:cxn ang="T9">
                <a:pos x="T2" y="T3"/>
              </a:cxn>
              <a:cxn ang="T10">
                <a:pos x="T4" y="T5"/>
              </a:cxn>
              <a:cxn ang="T11">
                <a:pos x="T6" y="T7"/>
              </a:cxn>
            </a:cxnLst>
            <a:rect l="T12" t="T13" r="T14" b="T15"/>
            <a:pathLst>
              <a:path w="2017" h="97">
                <a:moveTo>
                  <a:pt x="0" y="0"/>
                </a:moveTo>
                <a:lnTo>
                  <a:pt x="1008" y="0"/>
                </a:lnTo>
                <a:lnTo>
                  <a:pt x="912" y="96"/>
                </a:lnTo>
                <a:lnTo>
                  <a:pt x="2016" y="96"/>
                </a:lnTo>
              </a:path>
            </a:pathLst>
          </a:custGeom>
          <a:noFill/>
          <a:ln w="25400" cap="rnd">
            <a:solidFill>
              <a:schemeClr val="accent2"/>
            </a:solidFill>
            <a:round/>
            <a:headEnd type="none" w="sm" len="sm"/>
            <a:tailEnd type="none" w="sm" len="sm"/>
          </a:ln>
          <a:extLst>
            <a:ext uri="{909E8E84-426E-40DD-AFC4-6F175D3DCCD1}">
              <a14:hiddenFill xmlns="" xmlns:a14="http://schemas.microsoft.com/office/drawing/2010/main">
                <a:solidFill>
                  <a:srgbClr val="FFFFFF"/>
                </a:solidFill>
              </a14:hiddenFill>
            </a:ext>
          </a:extLst>
        </p:spPr>
        <p:txBody>
          <a:bodyPr/>
          <a:lstStyle/>
          <a:p>
            <a:endParaRPr lang="en-US"/>
          </a:p>
        </p:txBody>
      </p:sp>
      <p:cxnSp>
        <p:nvCxnSpPr>
          <p:cNvPr id="18" name="Straight Connector 17"/>
          <p:cNvCxnSpPr>
            <a:stCxn id="64556" idx="1"/>
            <a:endCxn id="64589" idx="0"/>
          </p:cNvCxnSpPr>
          <p:nvPr/>
        </p:nvCxnSpPr>
        <p:spPr bwMode="auto">
          <a:xfrm flipV="1">
            <a:off x="1630363" y="2443163"/>
            <a:ext cx="1747837" cy="481012"/>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19" name="Straight Connector 18"/>
          <p:cNvCxnSpPr>
            <a:stCxn id="64554" idx="0"/>
            <a:endCxn id="64589" idx="0"/>
          </p:cNvCxnSpPr>
          <p:nvPr/>
        </p:nvCxnSpPr>
        <p:spPr bwMode="auto">
          <a:xfrm>
            <a:off x="1998663" y="2024063"/>
            <a:ext cx="1379537" cy="419100"/>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pic>
        <p:nvPicPr>
          <p:cNvPr id="64554" name="Picture 41"/>
          <p:cNvPicPr>
            <a:picLocks noChangeAspect="1" noChangeArrowheads="1"/>
          </p:cNvPicPr>
          <p:nvPr/>
        </p:nvPicPr>
        <p:blipFill>
          <a:blip r:embed="rId3" cstate="email">
            <a:extLst>
              <a:ext uri="{28A0092B-C50C-407E-A947-70E740481C1C}">
                <a14:useLocalDpi xmlns="" xmlns:a14="http://schemas.microsoft.com/office/drawing/2010/main" val="0"/>
              </a:ext>
            </a:extLst>
          </a:blip>
          <a:srcRect/>
          <a:stretch>
            <a:fillRect/>
          </a:stretch>
        </p:blipFill>
        <p:spPr bwMode="auto">
          <a:xfrm>
            <a:off x="1630363" y="2024063"/>
            <a:ext cx="735012" cy="3143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4555" name="TextBox 20"/>
          <p:cNvSpPr txBox="1">
            <a:spLocks noChangeArrowheads="1"/>
          </p:cNvSpPr>
          <p:nvPr/>
        </p:nvSpPr>
        <p:spPr bwMode="auto">
          <a:xfrm>
            <a:off x="1427163" y="1727200"/>
            <a:ext cx="1292225" cy="2778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sz="1200" b="1"/>
              <a:t>192.168.10.0/24</a:t>
            </a:r>
            <a:endParaRPr lang="en-CA" b="1"/>
          </a:p>
        </p:txBody>
      </p:sp>
      <p:pic>
        <p:nvPicPr>
          <p:cNvPr id="64556" name="Picture 41"/>
          <p:cNvPicPr>
            <a:picLocks noChangeAspect="1" noChangeArrowheads="1"/>
          </p:cNvPicPr>
          <p:nvPr/>
        </p:nvPicPr>
        <p:blipFill>
          <a:blip r:embed="rId3" cstate="email">
            <a:extLst>
              <a:ext uri="{28A0092B-C50C-407E-A947-70E740481C1C}">
                <a14:useLocalDpi xmlns="" xmlns:a14="http://schemas.microsoft.com/office/drawing/2010/main" val="0"/>
              </a:ext>
            </a:extLst>
          </a:blip>
          <a:srcRect/>
          <a:stretch>
            <a:fillRect/>
          </a:stretch>
        </p:blipFill>
        <p:spPr bwMode="auto">
          <a:xfrm>
            <a:off x="1630363" y="2767013"/>
            <a:ext cx="735012" cy="3143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23" name="Straight Connector 22"/>
          <p:cNvCxnSpPr>
            <a:stCxn id="64562" idx="1"/>
            <a:endCxn id="64561" idx="0"/>
          </p:cNvCxnSpPr>
          <p:nvPr/>
        </p:nvCxnSpPr>
        <p:spPr bwMode="auto">
          <a:xfrm flipH="1" flipV="1">
            <a:off x="5519738" y="2443163"/>
            <a:ext cx="1028700" cy="476250"/>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24" name="Straight Connector 23"/>
          <p:cNvCxnSpPr>
            <a:stCxn id="64559" idx="1"/>
          </p:cNvCxnSpPr>
          <p:nvPr/>
        </p:nvCxnSpPr>
        <p:spPr bwMode="auto">
          <a:xfrm flipH="1">
            <a:off x="5384800" y="2203450"/>
            <a:ext cx="1160463" cy="366713"/>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pic>
        <p:nvPicPr>
          <p:cNvPr id="64559" name="Picture 41"/>
          <p:cNvPicPr>
            <a:picLocks noChangeAspect="1" noChangeArrowheads="1"/>
          </p:cNvPicPr>
          <p:nvPr/>
        </p:nvPicPr>
        <p:blipFill>
          <a:blip r:embed="rId3" cstate="email">
            <a:extLst>
              <a:ext uri="{28A0092B-C50C-407E-A947-70E740481C1C}">
                <a14:useLocalDpi xmlns="" xmlns:a14="http://schemas.microsoft.com/office/drawing/2010/main" val="0"/>
              </a:ext>
            </a:extLst>
          </a:blip>
          <a:srcRect/>
          <a:stretch>
            <a:fillRect/>
          </a:stretch>
        </p:blipFill>
        <p:spPr bwMode="auto">
          <a:xfrm>
            <a:off x="6545263" y="2046288"/>
            <a:ext cx="735012" cy="3143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64560" name="Picture 37"/>
          <p:cNvPicPr>
            <a:picLocks noChangeArrowheads="1"/>
          </p:cNvPicPr>
          <p:nvPr/>
        </p:nvPicPr>
        <p:blipFill>
          <a:blip r:embed="rId4" cstate="email">
            <a:extLst>
              <a:ext uri="{28A0092B-C50C-407E-A947-70E740481C1C}">
                <a14:useLocalDpi xmlns="" xmlns:a14="http://schemas.microsoft.com/office/drawing/2010/main" val="0"/>
              </a:ext>
            </a:extLst>
          </a:blip>
          <a:srcRect/>
          <a:stretch>
            <a:fillRect/>
          </a:stretch>
        </p:blipFill>
        <p:spPr bwMode="auto">
          <a:xfrm>
            <a:off x="5164138" y="2268538"/>
            <a:ext cx="693737" cy="4111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4561" name="TextBox 26"/>
          <p:cNvSpPr txBox="1">
            <a:spLocks noChangeArrowheads="1"/>
          </p:cNvSpPr>
          <p:nvPr/>
        </p:nvSpPr>
        <p:spPr bwMode="auto">
          <a:xfrm>
            <a:off x="5329238" y="2443163"/>
            <a:ext cx="381000" cy="2762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sz="1200" b="1">
                <a:solidFill>
                  <a:schemeClr val="bg1"/>
                </a:solidFill>
              </a:rPr>
              <a:t>R2</a:t>
            </a:r>
            <a:endParaRPr lang="en-CA" b="1">
              <a:solidFill>
                <a:schemeClr val="bg1"/>
              </a:solidFill>
            </a:endParaRPr>
          </a:p>
        </p:txBody>
      </p:sp>
      <p:pic>
        <p:nvPicPr>
          <p:cNvPr id="64562" name="Picture 27"/>
          <p:cNvPicPr>
            <a:picLocks noChangeAspect="1" noChangeArrowheads="1"/>
          </p:cNvPicPr>
          <p:nvPr/>
        </p:nvPicPr>
        <p:blipFill>
          <a:blip r:embed="rId3" cstate="email">
            <a:extLst>
              <a:ext uri="{28A0092B-C50C-407E-A947-70E740481C1C}">
                <a14:useLocalDpi xmlns="" xmlns:a14="http://schemas.microsoft.com/office/drawing/2010/main" val="0"/>
              </a:ext>
            </a:extLst>
          </a:blip>
          <a:srcRect/>
          <a:stretch>
            <a:fillRect/>
          </a:stretch>
        </p:blipFill>
        <p:spPr bwMode="auto">
          <a:xfrm>
            <a:off x="6548438" y="2762250"/>
            <a:ext cx="735012" cy="3143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4563" name="TextBox 28"/>
          <p:cNvSpPr txBox="1">
            <a:spLocks noChangeArrowheads="1"/>
          </p:cNvSpPr>
          <p:nvPr/>
        </p:nvSpPr>
        <p:spPr bwMode="auto">
          <a:xfrm>
            <a:off x="1335088" y="3065463"/>
            <a:ext cx="1292225" cy="2762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sz="1200" b="1"/>
              <a:t>192.168.11.0/24</a:t>
            </a:r>
            <a:endParaRPr lang="en-CA" b="1"/>
          </a:p>
        </p:txBody>
      </p:sp>
      <p:sp>
        <p:nvSpPr>
          <p:cNvPr id="64564" name="TextBox 29"/>
          <p:cNvSpPr txBox="1">
            <a:spLocks noChangeArrowheads="1"/>
          </p:cNvSpPr>
          <p:nvPr/>
        </p:nvSpPr>
        <p:spPr bwMode="auto">
          <a:xfrm>
            <a:off x="6424613" y="1752600"/>
            <a:ext cx="952500" cy="2762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sz="1200" b="1"/>
              <a:t>10.1.1.0/24</a:t>
            </a:r>
            <a:endParaRPr lang="en-CA" b="1"/>
          </a:p>
        </p:txBody>
      </p:sp>
      <p:sp>
        <p:nvSpPr>
          <p:cNvPr id="64565" name="TextBox 30"/>
          <p:cNvSpPr txBox="1">
            <a:spLocks noChangeArrowheads="1"/>
          </p:cNvSpPr>
          <p:nvPr/>
        </p:nvSpPr>
        <p:spPr bwMode="auto">
          <a:xfrm>
            <a:off x="6434138" y="3049588"/>
            <a:ext cx="952500" cy="2778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sz="1200" b="1"/>
              <a:t>10.1.2.0/24</a:t>
            </a:r>
            <a:endParaRPr lang="en-CA" b="1"/>
          </a:p>
        </p:txBody>
      </p:sp>
      <p:sp>
        <p:nvSpPr>
          <p:cNvPr id="64566" name="TextBox 31"/>
          <p:cNvSpPr txBox="1">
            <a:spLocks noChangeArrowheads="1"/>
          </p:cNvSpPr>
          <p:nvPr/>
        </p:nvSpPr>
        <p:spPr bwMode="auto">
          <a:xfrm>
            <a:off x="3690938" y="1982788"/>
            <a:ext cx="1590675" cy="2778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sz="1200" b="1"/>
              <a:t>209.165.200.224 /30</a:t>
            </a:r>
            <a:endParaRPr lang="en-CA" b="1"/>
          </a:p>
        </p:txBody>
      </p:sp>
      <p:sp>
        <p:nvSpPr>
          <p:cNvPr id="64567" name="TextBox 32"/>
          <p:cNvSpPr txBox="1">
            <a:spLocks noChangeArrowheads="1"/>
          </p:cNvSpPr>
          <p:nvPr/>
        </p:nvSpPr>
        <p:spPr bwMode="auto">
          <a:xfrm>
            <a:off x="4754563" y="2312988"/>
            <a:ext cx="458787" cy="2603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sz="1100"/>
              <a:t>.226</a:t>
            </a:r>
            <a:endParaRPr lang="en-CA" sz="2000"/>
          </a:p>
        </p:txBody>
      </p:sp>
      <p:cxnSp>
        <p:nvCxnSpPr>
          <p:cNvPr id="34" name="Straight Connector 33"/>
          <p:cNvCxnSpPr>
            <a:stCxn id="64560" idx="0"/>
          </p:cNvCxnSpPr>
          <p:nvPr/>
        </p:nvCxnSpPr>
        <p:spPr bwMode="auto">
          <a:xfrm flipV="1">
            <a:off x="5511800" y="2012950"/>
            <a:ext cx="1588" cy="255588"/>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64569" name="Rectangle 34"/>
          <p:cNvSpPr>
            <a:spLocks noChangeArrowheads="1"/>
          </p:cNvSpPr>
          <p:nvPr/>
        </p:nvSpPr>
        <p:spPr bwMode="auto">
          <a:xfrm>
            <a:off x="1095375" y="1901825"/>
            <a:ext cx="381000" cy="2619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r>
              <a:rPr lang="en-CA" sz="1100"/>
              <a:t>.10</a:t>
            </a:r>
          </a:p>
        </p:txBody>
      </p:sp>
      <p:pic>
        <p:nvPicPr>
          <p:cNvPr id="64570" name="Picture 34"/>
          <p:cNvPicPr>
            <a:picLocks noChangeArrowheads="1"/>
          </p:cNvPicPr>
          <p:nvPr/>
        </p:nvPicPr>
        <p:blipFill>
          <a:blip r:embed="rId5" cstate="email">
            <a:extLst>
              <a:ext uri="{28A0092B-C50C-407E-A947-70E740481C1C}">
                <a14:useLocalDpi xmlns="" xmlns:a14="http://schemas.microsoft.com/office/drawing/2010/main" val="0"/>
              </a:ext>
            </a:extLst>
          </a:blip>
          <a:srcRect/>
          <a:stretch>
            <a:fillRect/>
          </a:stretch>
        </p:blipFill>
        <p:spPr bwMode="auto">
          <a:xfrm>
            <a:off x="698500" y="1958975"/>
            <a:ext cx="498475" cy="4460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37" name="Straight Connector 36"/>
          <p:cNvCxnSpPr>
            <a:stCxn id="64554" idx="1"/>
            <a:endCxn id="64570" idx="3"/>
          </p:cNvCxnSpPr>
          <p:nvPr/>
        </p:nvCxnSpPr>
        <p:spPr bwMode="auto">
          <a:xfrm flipH="1">
            <a:off x="1196975" y="2181225"/>
            <a:ext cx="433388" cy="1588"/>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64572" name="Rectangle 37"/>
          <p:cNvSpPr>
            <a:spLocks noChangeArrowheads="1"/>
          </p:cNvSpPr>
          <p:nvPr/>
        </p:nvSpPr>
        <p:spPr bwMode="auto">
          <a:xfrm>
            <a:off x="1095375" y="2646363"/>
            <a:ext cx="381000" cy="2603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r>
              <a:rPr lang="en-CA" sz="1100"/>
              <a:t>.10</a:t>
            </a:r>
          </a:p>
        </p:txBody>
      </p:sp>
      <p:pic>
        <p:nvPicPr>
          <p:cNvPr id="64573" name="Picture 34"/>
          <p:cNvPicPr>
            <a:picLocks noChangeArrowheads="1"/>
          </p:cNvPicPr>
          <p:nvPr/>
        </p:nvPicPr>
        <p:blipFill>
          <a:blip r:embed="rId5" cstate="email">
            <a:extLst>
              <a:ext uri="{28A0092B-C50C-407E-A947-70E740481C1C}">
                <a14:useLocalDpi xmlns="" xmlns:a14="http://schemas.microsoft.com/office/drawing/2010/main" val="0"/>
              </a:ext>
            </a:extLst>
          </a:blip>
          <a:srcRect/>
          <a:stretch>
            <a:fillRect/>
          </a:stretch>
        </p:blipFill>
        <p:spPr bwMode="auto">
          <a:xfrm>
            <a:off x="698500" y="2703513"/>
            <a:ext cx="498475" cy="4460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40" name="Straight Connector 39"/>
          <p:cNvCxnSpPr>
            <a:stCxn id="64556" idx="1"/>
            <a:endCxn id="64573" idx="3"/>
          </p:cNvCxnSpPr>
          <p:nvPr/>
        </p:nvCxnSpPr>
        <p:spPr bwMode="auto">
          <a:xfrm flipH="1">
            <a:off x="1196975" y="2924175"/>
            <a:ext cx="433388" cy="1588"/>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64575" name="Rectangle 40"/>
          <p:cNvSpPr>
            <a:spLocks noChangeArrowheads="1"/>
          </p:cNvSpPr>
          <p:nvPr/>
        </p:nvSpPr>
        <p:spPr bwMode="auto">
          <a:xfrm>
            <a:off x="7394575" y="1909763"/>
            <a:ext cx="381000" cy="2619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r>
              <a:rPr lang="en-CA" sz="1100"/>
              <a:t>.10</a:t>
            </a:r>
          </a:p>
        </p:txBody>
      </p:sp>
      <p:pic>
        <p:nvPicPr>
          <p:cNvPr id="64576" name="Picture 34"/>
          <p:cNvPicPr>
            <a:picLocks noChangeArrowheads="1"/>
          </p:cNvPicPr>
          <p:nvPr/>
        </p:nvPicPr>
        <p:blipFill>
          <a:blip r:embed="rId5" cstate="email">
            <a:extLst>
              <a:ext uri="{28A0092B-C50C-407E-A947-70E740481C1C}">
                <a14:useLocalDpi xmlns="" xmlns:a14="http://schemas.microsoft.com/office/drawing/2010/main" val="0"/>
              </a:ext>
            </a:extLst>
          </a:blip>
          <a:srcRect/>
          <a:stretch>
            <a:fillRect/>
          </a:stretch>
        </p:blipFill>
        <p:spPr bwMode="auto">
          <a:xfrm>
            <a:off x="7678738" y="1962150"/>
            <a:ext cx="498475" cy="4460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4577" name="Rectangle 42"/>
          <p:cNvSpPr>
            <a:spLocks noChangeArrowheads="1"/>
          </p:cNvSpPr>
          <p:nvPr/>
        </p:nvSpPr>
        <p:spPr bwMode="auto">
          <a:xfrm>
            <a:off x="7408863" y="2649538"/>
            <a:ext cx="381000" cy="2603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r>
              <a:rPr lang="en-CA" sz="1100"/>
              <a:t>.10</a:t>
            </a:r>
          </a:p>
        </p:txBody>
      </p:sp>
      <p:pic>
        <p:nvPicPr>
          <p:cNvPr id="64578" name="Picture 34"/>
          <p:cNvPicPr>
            <a:picLocks noChangeArrowheads="1"/>
          </p:cNvPicPr>
          <p:nvPr/>
        </p:nvPicPr>
        <p:blipFill>
          <a:blip r:embed="rId5" cstate="email">
            <a:extLst>
              <a:ext uri="{28A0092B-C50C-407E-A947-70E740481C1C}">
                <a14:useLocalDpi xmlns="" xmlns:a14="http://schemas.microsoft.com/office/drawing/2010/main" val="0"/>
              </a:ext>
            </a:extLst>
          </a:blip>
          <a:srcRect/>
          <a:stretch>
            <a:fillRect/>
          </a:stretch>
        </p:blipFill>
        <p:spPr bwMode="auto">
          <a:xfrm>
            <a:off x="7693025" y="2706688"/>
            <a:ext cx="498475" cy="4460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64579" name="Picture 25"/>
          <p:cNvPicPr>
            <a:picLocks noChangeArrowheads="1"/>
          </p:cNvPicPr>
          <p:nvPr/>
        </p:nvPicPr>
        <p:blipFill>
          <a:blip r:embed="rId6" cstate="email">
            <a:extLst>
              <a:ext uri="{28A0092B-C50C-407E-A947-70E740481C1C}">
                <a14:useLocalDpi xmlns="" xmlns:a14="http://schemas.microsoft.com/office/drawing/2010/main" val="0"/>
              </a:ext>
            </a:extLst>
          </a:blip>
          <a:srcRect/>
          <a:stretch>
            <a:fillRect/>
          </a:stretch>
        </p:blipFill>
        <p:spPr bwMode="auto">
          <a:xfrm>
            <a:off x="4933950" y="1298575"/>
            <a:ext cx="1157288" cy="8223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4580" name="TextBox 45"/>
          <p:cNvSpPr txBox="1">
            <a:spLocks noChangeArrowheads="1"/>
          </p:cNvSpPr>
          <p:nvPr/>
        </p:nvSpPr>
        <p:spPr bwMode="auto">
          <a:xfrm>
            <a:off x="5754688" y="2117725"/>
            <a:ext cx="301625" cy="2619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sz="1100"/>
              <a:t>.1</a:t>
            </a:r>
            <a:endParaRPr lang="en-CA" sz="2000"/>
          </a:p>
        </p:txBody>
      </p:sp>
      <p:sp>
        <p:nvSpPr>
          <p:cNvPr id="64581" name="TextBox 46"/>
          <p:cNvSpPr txBox="1">
            <a:spLocks noChangeArrowheads="1"/>
          </p:cNvSpPr>
          <p:nvPr/>
        </p:nvSpPr>
        <p:spPr bwMode="auto">
          <a:xfrm>
            <a:off x="5761038" y="2633663"/>
            <a:ext cx="303212" cy="2619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sz="1100"/>
              <a:t>.1</a:t>
            </a:r>
            <a:endParaRPr lang="en-CA" sz="2000"/>
          </a:p>
        </p:txBody>
      </p:sp>
      <p:sp>
        <p:nvSpPr>
          <p:cNvPr id="64582" name="Rectangle 47"/>
          <p:cNvSpPr>
            <a:spLocks noChangeArrowheads="1"/>
          </p:cNvSpPr>
          <p:nvPr/>
        </p:nvSpPr>
        <p:spPr bwMode="auto">
          <a:xfrm>
            <a:off x="5184775" y="1757363"/>
            <a:ext cx="849313" cy="2619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r>
              <a:rPr lang="en-CA" sz="1100"/>
              <a:t>64.100.0.1</a:t>
            </a:r>
          </a:p>
        </p:txBody>
      </p:sp>
      <p:pic>
        <p:nvPicPr>
          <p:cNvPr id="64583" name="Picture 34"/>
          <p:cNvPicPr>
            <a:picLocks noChangeArrowheads="1"/>
          </p:cNvPicPr>
          <p:nvPr/>
        </p:nvPicPr>
        <p:blipFill>
          <a:blip r:embed="rId5" cstate="email">
            <a:extLst>
              <a:ext uri="{28A0092B-C50C-407E-A947-70E740481C1C}">
                <a14:useLocalDpi xmlns="" xmlns:a14="http://schemas.microsoft.com/office/drawing/2010/main" val="0"/>
              </a:ext>
            </a:extLst>
          </a:blip>
          <a:srcRect/>
          <a:stretch>
            <a:fillRect/>
          </a:stretch>
        </p:blipFill>
        <p:spPr bwMode="auto">
          <a:xfrm>
            <a:off x="5400675" y="1447800"/>
            <a:ext cx="357188" cy="3540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4584" name="TextBox 49"/>
          <p:cNvSpPr txBox="1">
            <a:spLocks noChangeArrowheads="1"/>
          </p:cNvSpPr>
          <p:nvPr/>
        </p:nvSpPr>
        <p:spPr bwMode="auto">
          <a:xfrm>
            <a:off x="2627313" y="2576513"/>
            <a:ext cx="488950" cy="431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pPr algn="r"/>
            <a:r>
              <a:rPr lang="en-CA" sz="1100"/>
              <a:t>.1</a:t>
            </a:r>
          </a:p>
          <a:p>
            <a:pPr algn="r"/>
            <a:r>
              <a:rPr lang="en-CA" sz="1100"/>
              <a:t>G0/1</a:t>
            </a:r>
            <a:endParaRPr lang="en-CA" sz="2000"/>
          </a:p>
        </p:txBody>
      </p:sp>
      <p:sp>
        <p:nvSpPr>
          <p:cNvPr id="64585" name="TextBox 50"/>
          <p:cNvSpPr txBox="1">
            <a:spLocks noChangeArrowheads="1"/>
          </p:cNvSpPr>
          <p:nvPr/>
        </p:nvSpPr>
        <p:spPr bwMode="auto">
          <a:xfrm>
            <a:off x="3665538" y="2346325"/>
            <a:ext cx="592137" cy="4302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sz="1100"/>
              <a:t>.225</a:t>
            </a:r>
          </a:p>
          <a:p>
            <a:r>
              <a:rPr lang="en-CA" sz="1100"/>
              <a:t>S0/0/0</a:t>
            </a:r>
            <a:endParaRPr lang="en-CA" sz="2000"/>
          </a:p>
        </p:txBody>
      </p:sp>
      <p:sp>
        <p:nvSpPr>
          <p:cNvPr id="64586" name="TextBox 51"/>
          <p:cNvSpPr txBox="1">
            <a:spLocks noChangeArrowheads="1"/>
          </p:cNvSpPr>
          <p:nvPr/>
        </p:nvSpPr>
        <p:spPr bwMode="auto">
          <a:xfrm>
            <a:off x="2640013" y="1912938"/>
            <a:ext cx="488950" cy="431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pPr algn="r"/>
            <a:r>
              <a:rPr lang="en-CA" sz="1100"/>
              <a:t>G0/0</a:t>
            </a:r>
          </a:p>
          <a:p>
            <a:pPr algn="r"/>
            <a:r>
              <a:rPr lang="en-CA" sz="1100"/>
              <a:t>.1</a:t>
            </a:r>
            <a:endParaRPr lang="en-CA" sz="2000"/>
          </a:p>
        </p:txBody>
      </p:sp>
      <p:sp>
        <p:nvSpPr>
          <p:cNvPr id="53" name="Oval 52"/>
          <p:cNvSpPr/>
          <p:nvPr/>
        </p:nvSpPr>
        <p:spPr>
          <a:xfrm>
            <a:off x="2932113" y="2184400"/>
            <a:ext cx="830262" cy="577850"/>
          </a:xfrm>
          <a:prstGeom prst="ellipse">
            <a:avLst/>
          </a:prstGeom>
          <a:solidFill>
            <a:srgbClr val="FFC000">
              <a:alpha val="28000"/>
            </a:srgbClr>
          </a:solidFill>
          <a:ln w="952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CA"/>
          </a:p>
        </p:txBody>
      </p:sp>
      <p:pic>
        <p:nvPicPr>
          <p:cNvPr id="64588" name="Picture 37"/>
          <p:cNvPicPr>
            <a:picLocks noChangeArrowheads="1"/>
          </p:cNvPicPr>
          <p:nvPr/>
        </p:nvPicPr>
        <p:blipFill>
          <a:blip r:embed="rId4" cstate="email">
            <a:extLst>
              <a:ext uri="{28A0092B-C50C-407E-A947-70E740481C1C}">
                <a14:useLocalDpi xmlns="" xmlns:a14="http://schemas.microsoft.com/office/drawing/2010/main" val="0"/>
              </a:ext>
            </a:extLst>
          </a:blip>
          <a:srcRect/>
          <a:stretch>
            <a:fillRect/>
          </a:stretch>
        </p:blipFill>
        <p:spPr bwMode="auto">
          <a:xfrm>
            <a:off x="3022600" y="2268538"/>
            <a:ext cx="693738" cy="4111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4589" name="TextBox 54"/>
          <p:cNvSpPr txBox="1">
            <a:spLocks noChangeArrowheads="1"/>
          </p:cNvSpPr>
          <p:nvPr/>
        </p:nvSpPr>
        <p:spPr bwMode="auto">
          <a:xfrm>
            <a:off x="3187700" y="2443163"/>
            <a:ext cx="381000" cy="2762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sz="1200" b="1">
                <a:solidFill>
                  <a:schemeClr val="bg1"/>
                </a:solidFill>
              </a:rPr>
              <a:t>R1</a:t>
            </a:r>
            <a:endParaRPr lang="en-CA" b="1">
              <a:solidFill>
                <a:schemeClr val="bg1"/>
              </a:solidFill>
            </a:endParaRPr>
          </a:p>
        </p:txBody>
      </p:sp>
      <p:sp>
        <p:nvSpPr>
          <p:cNvPr id="64590" name="Rectangle 55"/>
          <p:cNvSpPr>
            <a:spLocks noChangeArrowheads="1"/>
          </p:cNvSpPr>
          <p:nvPr/>
        </p:nvSpPr>
        <p:spPr bwMode="auto">
          <a:xfrm>
            <a:off x="323850" y="2000250"/>
            <a:ext cx="460375" cy="2619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r>
              <a:rPr lang="en-CA" sz="1100"/>
              <a:t>PC1</a:t>
            </a:r>
          </a:p>
        </p:txBody>
      </p:sp>
      <p:sp>
        <p:nvSpPr>
          <p:cNvPr id="64591" name="Rectangle 56"/>
          <p:cNvSpPr>
            <a:spLocks noChangeArrowheads="1"/>
          </p:cNvSpPr>
          <p:nvPr/>
        </p:nvSpPr>
        <p:spPr bwMode="auto">
          <a:xfrm>
            <a:off x="323850" y="2746375"/>
            <a:ext cx="460375" cy="2619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r>
              <a:rPr lang="en-CA" sz="1100"/>
              <a:t>PC2</a:t>
            </a:r>
          </a:p>
        </p:txBody>
      </p:sp>
    </p:spTree>
  </p:cSld>
  <p:clrMapOvr>
    <a:masterClrMapping/>
  </p:clrMapOvr>
  <p:transition spd="med">
    <p:wipe dir="r"/>
  </p:transition>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2"/>
          <p:cNvSpPr>
            <a:spLocks noGrp="1" noChangeArrowheads="1"/>
          </p:cNvSpPr>
          <p:nvPr>
            <p:ph type="title"/>
          </p:nvPr>
        </p:nvSpPr>
        <p:spPr/>
        <p:txBody>
          <a:bodyPr/>
          <a:lstStyle/>
          <a:p>
            <a:pPr eaLnBrk="1" hangingPunct="1"/>
            <a:r>
              <a:rPr lang="en-US" sz="1800">
                <a:latin typeface="Arial" charset="0"/>
              </a:rPr>
              <a:t>Router Routing Tables</a:t>
            </a:r>
            <a:r>
              <a:rPr lang="en-US">
                <a:latin typeface="Arial" charset="0"/>
              </a:rPr>
              <a:t/>
            </a:r>
            <a:br>
              <a:rPr lang="en-US">
                <a:latin typeface="Arial" charset="0"/>
              </a:rPr>
            </a:br>
            <a:r>
              <a:rPr lang="en-US">
                <a:latin typeface="Arial" charset="0"/>
              </a:rPr>
              <a:t>Next-Hop Address</a:t>
            </a:r>
          </a:p>
        </p:txBody>
      </p:sp>
      <p:cxnSp>
        <p:nvCxnSpPr>
          <p:cNvPr id="4" name="Straight Connector 3"/>
          <p:cNvCxnSpPr/>
          <p:nvPr/>
        </p:nvCxnSpPr>
        <p:spPr bwMode="auto">
          <a:xfrm flipH="1">
            <a:off x="5384800" y="1684338"/>
            <a:ext cx="1160463" cy="365125"/>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5" name="Rectangle 4"/>
          <p:cNvSpPr/>
          <p:nvPr/>
        </p:nvSpPr>
        <p:spPr>
          <a:xfrm>
            <a:off x="684213" y="4657725"/>
            <a:ext cx="1684337" cy="395288"/>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CA"/>
          </a:p>
        </p:txBody>
      </p:sp>
      <p:cxnSp>
        <p:nvCxnSpPr>
          <p:cNvPr id="8" name="Straight Connector 7"/>
          <p:cNvCxnSpPr>
            <a:stCxn id="66577" idx="3"/>
            <a:endCxn id="66593" idx="1"/>
          </p:cNvCxnSpPr>
          <p:nvPr/>
        </p:nvCxnSpPr>
        <p:spPr bwMode="auto">
          <a:xfrm>
            <a:off x="7283450" y="2398713"/>
            <a:ext cx="409575" cy="11112"/>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9" name="Straight Connector 8"/>
          <p:cNvCxnSpPr>
            <a:stCxn id="66574" idx="3"/>
            <a:endCxn id="66591" idx="3"/>
          </p:cNvCxnSpPr>
          <p:nvPr/>
        </p:nvCxnSpPr>
        <p:spPr bwMode="auto">
          <a:xfrm flipV="1">
            <a:off x="7280275" y="1665288"/>
            <a:ext cx="896938" cy="19050"/>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66566" name="Freeform 9"/>
          <p:cNvSpPr>
            <a:spLocks/>
          </p:cNvSpPr>
          <p:nvPr/>
        </p:nvSpPr>
        <p:spPr bwMode="auto">
          <a:xfrm>
            <a:off x="3619500" y="1863725"/>
            <a:ext cx="1595438" cy="173038"/>
          </a:xfrm>
          <a:custGeom>
            <a:avLst/>
            <a:gdLst>
              <a:gd name="T0" fmla="*/ 0 w 2017"/>
              <a:gd name="T1" fmla="*/ 0 h 97"/>
              <a:gd name="T2" fmla="*/ 2147483647 w 2017"/>
              <a:gd name="T3" fmla="*/ 0 h 97"/>
              <a:gd name="T4" fmla="*/ 2147483647 w 2017"/>
              <a:gd name="T5" fmla="*/ 2147483647 h 97"/>
              <a:gd name="T6" fmla="*/ 2147483647 w 2017"/>
              <a:gd name="T7" fmla="*/ 2147483647 h 97"/>
              <a:gd name="T8" fmla="*/ 0 60000 65536"/>
              <a:gd name="T9" fmla="*/ 0 60000 65536"/>
              <a:gd name="T10" fmla="*/ 0 60000 65536"/>
              <a:gd name="T11" fmla="*/ 0 60000 65536"/>
              <a:gd name="T12" fmla="*/ 0 w 2017"/>
              <a:gd name="T13" fmla="*/ 0 h 97"/>
              <a:gd name="T14" fmla="*/ 2017 w 2017"/>
              <a:gd name="T15" fmla="*/ 97 h 97"/>
            </a:gdLst>
            <a:ahLst/>
            <a:cxnLst>
              <a:cxn ang="T8">
                <a:pos x="T0" y="T1"/>
              </a:cxn>
              <a:cxn ang="T9">
                <a:pos x="T2" y="T3"/>
              </a:cxn>
              <a:cxn ang="T10">
                <a:pos x="T4" y="T5"/>
              </a:cxn>
              <a:cxn ang="T11">
                <a:pos x="T6" y="T7"/>
              </a:cxn>
            </a:cxnLst>
            <a:rect l="T12" t="T13" r="T14" b="T15"/>
            <a:pathLst>
              <a:path w="2017" h="97">
                <a:moveTo>
                  <a:pt x="0" y="0"/>
                </a:moveTo>
                <a:lnTo>
                  <a:pt x="1008" y="0"/>
                </a:lnTo>
                <a:lnTo>
                  <a:pt x="912" y="96"/>
                </a:lnTo>
                <a:lnTo>
                  <a:pt x="2016" y="96"/>
                </a:lnTo>
              </a:path>
            </a:pathLst>
          </a:custGeom>
          <a:noFill/>
          <a:ln w="25400" cap="rnd">
            <a:solidFill>
              <a:schemeClr val="accent2"/>
            </a:solidFill>
            <a:round/>
            <a:headEnd type="none" w="sm" len="sm"/>
            <a:tailEnd type="none" w="sm" len="sm"/>
          </a:ln>
          <a:extLst>
            <a:ext uri="{909E8E84-426E-40DD-AFC4-6F175D3DCCD1}">
              <a14:hiddenFill xmlns="" xmlns:a14="http://schemas.microsoft.com/office/drawing/2010/main">
                <a:solidFill>
                  <a:srgbClr val="FFFFFF"/>
                </a:solidFill>
              </a14:hiddenFill>
            </a:ext>
          </a:extLst>
        </p:spPr>
        <p:txBody>
          <a:bodyPr/>
          <a:lstStyle/>
          <a:p>
            <a:endParaRPr lang="en-US"/>
          </a:p>
        </p:txBody>
      </p:sp>
      <p:cxnSp>
        <p:nvCxnSpPr>
          <p:cNvPr id="11" name="Straight Connector 10"/>
          <p:cNvCxnSpPr>
            <a:stCxn id="66571" idx="1"/>
            <a:endCxn id="66604" idx="0"/>
          </p:cNvCxnSpPr>
          <p:nvPr/>
        </p:nvCxnSpPr>
        <p:spPr bwMode="auto">
          <a:xfrm flipV="1">
            <a:off x="1630363" y="1924050"/>
            <a:ext cx="1747837" cy="479425"/>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12" name="Straight Connector 11"/>
          <p:cNvCxnSpPr>
            <a:stCxn id="66569" idx="0"/>
            <a:endCxn id="66604" idx="0"/>
          </p:cNvCxnSpPr>
          <p:nvPr/>
        </p:nvCxnSpPr>
        <p:spPr bwMode="auto">
          <a:xfrm>
            <a:off x="1998663" y="1504950"/>
            <a:ext cx="1379537" cy="419100"/>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pic>
        <p:nvPicPr>
          <p:cNvPr id="66569" name="Picture 41"/>
          <p:cNvPicPr>
            <a:picLocks noChangeAspect="1" noChangeArrowheads="1"/>
          </p:cNvPicPr>
          <p:nvPr/>
        </p:nvPicPr>
        <p:blipFill>
          <a:blip r:embed="rId3" cstate="email">
            <a:extLst>
              <a:ext uri="{28A0092B-C50C-407E-A947-70E740481C1C}">
                <a14:useLocalDpi xmlns="" xmlns:a14="http://schemas.microsoft.com/office/drawing/2010/main" val="0"/>
              </a:ext>
            </a:extLst>
          </a:blip>
          <a:srcRect/>
          <a:stretch>
            <a:fillRect/>
          </a:stretch>
        </p:blipFill>
        <p:spPr bwMode="auto">
          <a:xfrm>
            <a:off x="1630363" y="1504950"/>
            <a:ext cx="735012" cy="3143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6570" name="TextBox 13"/>
          <p:cNvSpPr txBox="1">
            <a:spLocks noChangeArrowheads="1"/>
          </p:cNvSpPr>
          <p:nvPr/>
        </p:nvSpPr>
        <p:spPr bwMode="auto">
          <a:xfrm>
            <a:off x="1427163" y="1208088"/>
            <a:ext cx="1292225" cy="2762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sz="1200" b="1"/>
              <a:t>192.168.10.0/24</a:t>
            </a:r>
            <a:endParaRPr lang="en-CA" b="1"/>
          </a:p>
        </p:txBody>
      </p:sp>
      <p:pic>
        <p:nvPicPr>
          <p:cNvPr id="66571" name="Picture 41"/>
          <p:cNvPicPr>
            <a:picLocks noChangeAspect="1" noChangeArrowheads="1"/>
          </p:cNvPicPr>
          <p:nvPr/>
        </p:nvPicPr>
        <p:blipFill>
          <a:blip r:embed="rId3" cstate="email">
            <a:extLst>
              <a:ext uri="{28A0092B-C50C-407E-A947-70E740481C1C}">
                <a14:useLocalDpi xmlns="" xmlns:a14="http://schemas.microsoft.com/office/drawing/2010/main" val="0"/>
              </a:ext>
            </a:extLst>
          </a:blip>
          <a:srcRect/>
          <a:stretch>
            <a:fillRect/>
          </a:stretch>
        </p:blipFill>
        <p:spPr bwMode="auto">
          <a:xfrm>
            <a:off x="1630363" y="2246313"/>
            <a:ext cx="735012" cy="3143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16" name="Straight Connector 15"/>
          <p:cNvCxnSpPr>
            <a:stCxn id="66577" idx="1"/>
            <a:endCxn id="66576" idx="0"/>
          </p:cNvCxnSpPr>
          <p:nvPr/>
        </p:nvCxnSpPr>
        <p:spPr bwMode="auto">
          <a:xfrm flipH="1" flipV="1">
            <a:off x="5519738" y="1924050"/>
            <a:ext cx="1028700" cy="474663"/>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17" name="Straight Connector 16"/>
          <p:cNvCxnSpPr>
            <a:stCxn id="66574" idx="1"/>
          </p:cNvCxnSpPr>
          <p:nvPr/>
        </p:nvCxnSpPr>
        <p:spPr bwMode="auto">
          <a:xfrm flipH="1">
            <a:off x="5384800" y="1684338"/>
            <a:ext cx="1160463" cy="365125"/>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pic>
        <p:nvPicPr>
          <p:cNvPr id="66574" name="Picture 41"/>
          <p:cNvPicPr>
            <a:picLocks noChangeAspect="1" noChangeArrowheads="1"/>
          </p:cNvPicPr>
          <p:nvPr/>
        </p:nvPicPr>
        <p:blipFill>
          <a:blip r:embed="rId3" cstate="email">
            <a:extLst>
              <a:ext uri="{28A0092B-C50C-407E-A947-70E740481C1C}">
                <a14:useLocalDpi xmlns="" xmlns:a14="http://schemas.microsoft.com/office/drawing/2010/main" val="0"/>
              </a:ext>
            </a:extLst>
          </a:blip>
          <a:srcRect/>
          <a:stretch>
            <a:fillRect/>
          </a:stretch>
        </p:blipFill>
        <p:spPr bwMode="auto">
          <a:xfrm>
            <a:off x="6545263" y="1527175"/>
            <a:ext cx="735012" cy="3143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66575" name="Picture 37"/>
          <p:cNvPicPr>
            <a:picLocks noChangeArrowheads="1"/>
          </p:cNvPicPr>
          <p:nvPr/>
        </p:nvPicPr>
        <p:blipFill>
          <a:blip r:embed="rId4" cstate="email">
            <a:extLst>
              <a:ext uri="{28A0092B-C50C-407E-A947-70E740481C1C}">
                <a14:useLocalDpi xmlns="" xmlns:a14="http://schemas.microsoft.com/office/drawing/2010/main" val="0"/>
              </a:ext>
            </a:extLst>
          </a:blip>
          <a:srcRect/>
          <a:stretch>
            <a:fillRect/>
          </a:stretch>
        </p:blipFill>
        <p:spPr bwMode="auto">
          <a:xfrm>
            <a:off x="5164138" y="1749425"/>
            <a:ext cx="693737" cy="4095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6576" name="TextBox 19"/>
          <p:cNvSpPr txBox="1">
            <a:spLocks noChangeArrowheads="1"/>
          </p:cNvSpPr>
          <p:nvPr/>
        </p:nvSpPr>
        <p:spPr bwMode="auto">
          <a:xfrm>
            <a:off x="5329238" y="1924050"/>
            <a:ext cx="381000" cy="2762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sz="1200" b="1">
                <a:solidFill>
                  <a:schemeClr val="bg1"/>
                </a:solidFill>
              </a:rPr>
              <a:t>R2</a:t>
            </a:r>
            <a:endParaRPr lang="en-CA" b="1">
              <a:solidFill>
                <a:schemeClr val="bg1"/>
              </a:solidFill>
            </a:endParaRPr>
          </a:p>
        </p:txBody>
      </p:sp>
      <p:pic>
        <p:nvPicPr>
          <p:cNvPr id="66577" name="Picture 20"/>
          <p:cNvPicPr>
            <a:picLocks noChangeAspect="1" noChangeArrowheads="1"/>
          </p:cNvPicPr>
          <p:nvPr/>
        </p:nvPicPr>
        <p:blipFill>
          <a:blip r:embed="rId3" cstate="email">
            <a:extLst>
              <a:ext uri="{28A0092B-C50C-407E-A947-70E740481C1C}">
                <a14:useLocalDpi xmlns="" xmlns:a14="http://schemas.microsoft.com/office/drawing/2010/main" val="0"/>
              </a:ext>
            </a:extLst>
          </a:blip>
          <a:srcRect/>
          <a:stretch>
            <a:fillRect/>
          </a:stretch>
        </p:blipFill>
        <p:spPr bwMode="auto">
          <a:xfrm>
            <a:off x="6548438" y="2241550"/>
            <a:ext cx="735012" cy="3143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6578" name="TextBox 21"/>
          <p:cNvSpPr txBox="1">
            <a:spLocks noChangeArrowheads="1"/>
          </p:cNvSpPr>
          <p:nvPr/>
        </p:nvSpPr>
        <p:spPr bwMode="auto">
          <a:xfrm>
            <a:off x="1335088" y="2544763"/>
            <a:ext cx="1292225" cy="2778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sz="1200" b="1"/>
              <a:t>192.168.11.0/24</a:t>
            </a:r>
            <a:endParaRPr lang="en-CA" b="1"/>
          </a:p>
        </p:txBody>
      </p:sp>
      <p:sp>
        <p:nvSpPr>
          <p:cNvPr id="66579" name="TextBox 22"/>
          <p:cNvSpPr txBox="1">
            <a:spLocks noChangeArrowheads="1"/>
          </p:cNvSpPr>
          <p:nvPr/>
        </p:nvSpPr>
        <p:spPr bwMode="auto">
          <a:xfrm>
            <a:off x="6424613" y="1231900"/>
            <a:ext cx="952500" cy="2778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sz="1200" b="1"/>
              <a:t>10.1.1.0/24</a:t>
            </a:r>
            <a:endParaRPr lang="en-CA" b="1"/>
          </a:p>
        </p:txBody>
      </p:sp>
      <p:sp>
        <p:nvSpPr>
          <p:cNvPr id="66580" name="TextBox 23"/>
          <p:cNvSpPr txBox="1">
            <a:spLocks noChangeArrowheads="1"/>
          </p:cNvSpPr>
          <p:nvPr/>
        </p:nvSpPr>
        <p:spPr bwMode="auto">
          <a:xfrm>
            <a:off x="6434138" y="2530475"/>
            <a:ext cx="952500" cy="2762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sz="1200" b="1"/>
              <a:t>10.1.2.0/24</a:t>
            </a:r>
            <a:endParaRPr lang="en-CA" b="1"/>
          </a:p>
        </p:txBody>
      </p:sp>
      <p:sp>
        <p:nvSpPr>
          <p:cNvPr id="66581" name="TextBox 24"/>
          <p:cNvSpPr txBox="1">
            <a:spLocks noChangeArrowheads="1"/>
          </p:cNvSpPr>
          <p:nvPr/>
        </p:nvSpPr>
        <p:spPr bwMode="auto">
          <a:xfrm>
            <a:off x="3690938" y="1463675"/>
            <a:ext cx="1590675" cy="2762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sz="1200" b="1"/>
              <a:t>209.165.200.224 /30</a:t>
            </a:r>
            <a:endParaRPr lang="en-CA" b="1"/>
          </a:p>
        </p:txBody>
      </p:sp>
      <p:sp>
        <p:nvSpPr>
          <p:cNvPr id="66582" name="TextBox 25"/>
          <p:cNvSpPr txBox="1">
            <a:spLocks noChangeArrowheads="1"/>
          </p:cNvSpPr>
          <p:nvPr/>
        </p:nvSpPr>
        <p:spPr bwMode="auto">
          <a:xfrm>
            <a:off x="4754563" y="1792288"/>
            <a:ext cx="458787" cy="2619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sz="1100"/>
              <a:t>.226</a:t>
            </a:r>
            <a:endParaRPr lang="en-CA" sz="2000"/>
          </a:p>
        </p:txBody>
      </p:sp>
      <p:cxnSp>
        <p:nvCxnSpPr>
          <p:cNvPr id="27" name="Straight Connector 26"/>
          <p:cNvCxnSpPr>
            <a:stCxn id="66575" idx="0"/>
          </p:cNvCxnSpPr>
          <p:nvPr/>
        </p:nvCxnSpPr>
        <p:spPr bwMode="auto">
          <a:xfrm flipV="1">
            <a:off x="5511800" y="1493838"/>
            <a:ext cx="1588" cy="255587"/>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66584" name="Rectangle 27"/>
          <p:cNvSpPr>
            <a:spLocks noChangeArrowheads="1"/>
          </p:cNvSpPr>
          <p:nvPr/>
        </p:nvSpPr>
        <p:spPr bwMode="auto">
          <a:xfrm>
            <a:off x="1095375" y="1382713"/>
            <a:ext cx="381000" cy="2603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r>
              <a:rPr lang="en-CA" sz="1100"/>
              <a:t>.10</a:t>
            </a:r>
          </a:p>
        </p:txBody>
      </p:sp>
      <p:pic>
        <p:nvPicPr>
          <p:cNvPr id="66585" name="Picture 34"/>
          <p:cNvPicPr>
            <a:picLocks noChangeArrowheads="1"/>
          </p:cNvPicPr>
          <p:nvPr/>
        </p:nvPicPr>
        <p:blipFill>
          <a:blip r:embed="rId5" cstate="email">
            <a:extLst>
              <a:ext uri="{28A0092B-C50C-407E-A947-70E740481C1C}">
                <a14:useLocalDpi xmlns="" xmlns:a14="http://schemas.microsoft.com/office/drawing/2010/main" val="0"/>
              </a:ext>
            </a:extLst>
          </a:blip>
          <a:srcRect/>
          <a:stretch>
            <a:fillRect/>
          </a:stretch>
        </p:blipFill>
        <p:spPr bwMode="auto">
          <a:xfrm>
            <a:off x="698500" y="1438275"/>
            <a:ext cx="498475" cy="4476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30" name="Straight Connector 29"/>
          <p:cNvCxnSpPr>
            <a:stCxn id="66569" idx="1"/>
            <a:endCxn id="66585" idx="3"/>
          </p:cNvCxnSpPr>
          <p:nvPr/>
        </p:nvCxnSpPr>
        <p:spPr bwMode="auto">
          <a:xfrm flipH="1">
            <a:off x="1196975" y="1662113"/>
            <a:ext cx="433388" cy="0"/>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66587" name="Rectangle 30"/>
          <p:cNvSpPr>
            <a:spLocks noChangeArrowheads="1"/>
          </p:cNvSpPr>
          <p:nvPr/>
        </p:nvSpPr>
        <p:spPr bwMode="auto">
          <a:xfrm>
            <a:off x="1095375" y="2125663"/>
            <a:ext cx="381000" cy="2619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r>
              <a:rPr lang="en-CA" sz="1100"/>
              <a:t>.10</a:t>
            </a:r>
          </a:p>
        </p:txBody>
      </p:sp>
      <p:pic>
        <p:nvPicPr>
          <p:cNvPr id="66588" name="Picture 34"/>
          <p:cNvPicPr>
            <a:picLocks noChangeArrowheads="1"/>
          </p:cNvPicPr>
          <p:nvPr/>
        </p:nvPicPr>
        <p:blipFill>
          <a:blip r:embed="rId5" cstate="email">
            <a:extLst>
              <a:ext uri="{28A0092B-C50C-407E-A947-70E740481C1C}">
                <a14:useLocalDpi xmlns="" xmlns:a14="http://schemas.microsoft.com/office/drawing/2010/main" val="0"/>
              </a:ext>
            </a:extLst>
          </a:blip>
          <a:srcRect/>
          <a:stretch>
            <a:fillRect/>
          </a:stretch>
        </p:blipFill>
        <p:spPr bwMode="auto">
          <a:xfrm>
            <a:off x="698500" y="2182813"/>
            <a:ext cx="498475" cy="4476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33" name="Straight Connector 32"/>
          <p:cNvCxnSpPr>
            <a:stCxn id="66571" idx="1"/>
            <a:endCxn id="66588" idx="3"/>
          </p:cNvCxnSpPr>
          <p:nvPr/>
        </p:nvCxnSpPr>
        <p:spPr bwMode="auto">
          <a:xfrm flipH="1">
            <a:off x="1196975" y="2403475"/>
            <a:ext cx="433388" cy="3175"/>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66590" name="Rectangle 33"/>
          <p:cNvSpPr>
            <a:spLocks noChangeArrowheads="1"/>
          </p:cNvSpPr>
          <p:nvPr/>
        </p:nvSpPr>
        <p:spPr bwMode="auto">
          <a:xfrm>
            <a:off x="7394575" y="1390650"/>
            <a:ext cx="381000" cy="2619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r>
              <a:rPr lang="en-CA" sz="1100"/>
              <a:t>.10</a:t>
            </a:r>
          </a:p>
        </p:txBody>
      </p:sp>
      <p:pic>
        <p:nvPicPr>
          <p:cNvPr id="66591" name="Picture 34"/>
          <p:cNvPicPr>
            <a:picLocks noChangeArrowheads="1"/>
          </p:cNvPicPr>
          <p:nvPr/>
        </p:nvPicPr>
        <p:blipFill>
          <a:blip r:embed="rId5" cstate="email">
            <a:extLst>
              <a:ext uri="{28A0092B-C50C-407E-A947-70E740481C1C}">
                <a14:useLocalDpi xmlns="" xmlns:a14="http://schemas.microsoft.com/office/drawing/2010/main" val="0"/>
              </a:ext>
            </a:extLst>
          </a:blip>
          <a:srcRect/>
          <a:stretch>
            <a:fillRect/>
          </a:stretch>
        </p:blipFill>
        <p:spPr bwMode="auto">
          <a:xfrm>
            <a:off x="7678738" y="1441450"/>
            <a:ext cx="498475" cy="4476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6592" name="Rectangle 35"/>
          <p:cNvSpPr>
            <a:spLocks noChangeArrowheads="1"/>
          </p:cNvSpPr>
          <p:nvPr/>
        </p:nvSpPr>
        <p:spPr bwMode="auto">
          <a:xfrm>
            <a:off x="7408863" y="2128838"/>
            <a:ext cx="381000" cy="2619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r>
              <a:rPr lang="en-CA" sz="1100"/>
              <a:t>.10</a:t>
            </a:r>
          </a:p>
        </p:txBody>
      </p:sp>
      <p:pic>
        <p:nvPicPr>
          <p:cNvPr id="66593" name="Picture 34"/>
          <p:cNvPicPr>
            <a:picLocks noChangeArrowheads="1"/>
          </p:cNvPicPr>
          <p:nvPr/>
        </p:nvPicPr>
        <p:blipFill>
          <a:blip r:embed="rId5" cstate="email">
            <a:extLst>
              <a:ext uri="{28A0092B-C50C-407E-A947-70E740481C1C}">
                <a14:useLocalDpi xmlns="" xmlns:a14="http://schemas.microsoft.com/office/drawing/2010/main" val="0"/>
              </a:ext>
            </a:extLst>
          </a:blip>
          <a:srcRect/>
          <a:stretch>
            <a:fillRect/>
          </a:stretch>
        </p:blipFill>
        <p:spPr bwMode="auto">
          <a:xfrm>
            <a:off x="7693025" y="2185988"/>
            <a:ext cx="498475" cy="4476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66594" name="Picture 25"/>
          <p:cNvPicPr>
            <a:picLocks noChangeArrowheads="1"/>
          </p:cNvPicPr>
          <p:nvPr/>
        </p:nvPicPr>
        <p:blipFill>
          <a:blip r:embed="rId6" cstate="email">
            <a:extLst>
              <a:ext uri="{28A0092B-C50C-407E-A947-70E740481C1C}">
                <a14:useLocalDpi xmlns="" xmlns:a14="http://schemas.microsoft.com/office/drawing/2010/main" val="0"/>
              </a:ext>
            </a:extLst>
          </a:blip>
          <a:srcRect/>
          <a:stretch>
            <a:fillRect/>
          </a:stretch>
        </p:blipFill>
        <p:spPr bwMode="auto">
          <a:xfrm>
            <a:off x="4933950" y="779463"/>
            <a:ext cx="1157288" cy="8223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6595" name="TextBox 38"/>
          <p:cNvSpPr txBox="1">
            <a:spLocks noChangeArrowheads="1"/>
          </p:cNvSpPr>
          <p:nvPr/>
        </p:nvSpPr>
        <p:spPr bwMode="auto">
          <a:xfrm>
            <a:off x="5754688" y="1598613"/>
            <a:ext cx="301625" cy="2603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sz="1100"/>
              <a:t>.1</a:t>
            </a:r>
            <a:endParaRPr lang="en-CA" sz="2000"/>
          </a:p>
        </p:txBody>
      </p:sp>
      <p:sp>
        <p:nvSpPr>
          <p:cNvPr id="66596" name="TextBox 39"/>
          <p:cNvSpPr txBox="1">
            <a:spLocks noChangeArrowheads="1"/>
          </p:cNvSpPr>
          <p:nvPr/>
        </p:nvSpPr>
        <p:spPr bwMode="auto">
          <a:xfrm>
            <a:off x="5761038" y="2112963"/>
            <a:ext cx="303212" cy="2619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sz="1100"/>
              <a:t>.1</a:t>
            </a:r>
            <a:endParaRPr lang="en-CA" sz="2000"/>
          </a:p>
        </p:txBody>
      </p:sp>
      <p:sp>
        <p:nvSpPr>
          <p:cNvPr id="66597" name="Rectangle 40"/>
          <p:cNvSpPr>
            <a:spLocks noChangeArrowheads="1"/>
          </p:cNvSpPr>
          <p:nvPr/>
        </p:nvSpPr>
        <p:spPr bwMode="auto">
          <a:xfrm>
            <a:off x="5184775" y="1236663"/>
            <a:ext cx="849313" cy="2619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r>
              <a:rPr lang="en-CA" sz="1100"/>
              <a:t>64.100.0.1</a:t>
            </a:r>
          </a:p>
        </p:txBody>
      </p:sp>
      <p:pic>
        <p:nvPicPr>
          <p:cNvPr id="66598" name="Picture 34"/>
          <p:cNvPicPr>
            <a:picLocks noChangeArrowheads="1"/>
          </p:cNvPicPr>
          <p:nvPr/>
        </p:nvPicPr>
        <p:blipFill>
          <a:blip r:embed="rId5" cstate="email">
            <a:extLst>
              <a:ext uri="{28A0092B-C50C-407E-A947-70E740481C1C}">
                <a14:useLocalDpi xmlns="" xmlns:a14="http://schemas.microsoft.com/office/drawing/2010/main" val="0"/>
              </a:ext>
            </a:extLst>
          </a:blip>
          <a:srcRect/>
          <a:stretch>
            <a:fillRect/>
          </a:stretch>
        </p:blipFill>
        <p:spPr bwMode="auto">
          <a:xfrm>
            <a:off x="5400675" y="928688"/>
            <a:ext cx="357188" cy="3540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6599" name="TextBox 42"/>
          <p:cNvSpPr txBox="1">
            <a:spLocks noChangeArrowheads="1"/>
          </p:cNvSpPr>
          <p:nvPr/>
        </p:nvSpPr>
        <p:spPr bwMode="auto">
          <a:xfrm>
            <a:off x="2627313" y="2057400"/>
            <a:ext cx="488950" cy="4302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pPr algn="r"/>
            <a:r>
              <a:rPr lang="en-CA" sz="1100"/>
              <a:t>.1</a:t>
            </a:r>
          </a:p>
          <a:p>
            <a:pPr algn="r"/>
            <a:r>
              <a:rPr lang="en-CA" sz="1100"/>
              <a:t>G0/1</a:t>
            </a:r>
            <a:endParaRPr lang="en-CA" sz="2000"/>
          </a:p>
        </p:txBody>
      </p:sp>
      <p:sp>
        <p:nvSpPr>
          <p:cNvPr id="66600" name="TextBox 43"/>
          <p:cNvSpPr txBox="1">
            <a:spLocks noChangeArrowheads="1"/>
          </p:cNvSpPr>
          <p:nvPr/>
        </p:nvSpPr>
        <p:spPr bwMode="auto">
          <a:xfrm>
            <a:off x="3665538" y="1825625"/>
            <a:ext cx="592137" cy="431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sz="1100"/>
              <a:t>.225</a:t>
            </a:r>
          </a:p>
          <a:p>
            <a:r>
              <a:rPr lang="en-CA" sz="1100"/>
              <a:t>S0/0/0</a:t>
            </a:r>
            <a:endParaRPr lang="en-CA" sz="2000"/>
          </a:p>
        </p:txBody>
      </p:sp>
      <p:sp>
        <p:nvSpPr>
          <p:cNvPr id="66601" name="TextBox 44"/>
          <p:cNvSpPr txBox="1">
            <a:spLocks noChangeArrowheads="1"/>
          </p:cNvSpPr>
          <p:nvPr/>
        </p:nvSpPr>
        <p:spPr bwMode="auto">
          <a:xfrm>
            <a:off x="2640013" y="1393825"/>
            <a:ext cx="488950" cy="431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pPr algn="r"/>
            <a:r>
              <a:rPr lang="en-CA" sz="1100"/>
              <a:t>G0/0</a:t>
            </a:r>
          </a:p>
          <a:p>
            <a:pPr algn="r"/>
            <a:r>
              <a:rPr lang="en-CA" sz="1100"/>
              <a:t>.1</a:t>
            </a:r>
            <a:endParaRPr lang="en-CA" sz="2000"/>
          </a:p>
        </p:txBody>
      </p:sp>
      <p:sp>
        <p:nvSpPr>
          <p:cNvPr id="46" name="Oval 45"/>
          <p:cNvSpPr/>
          <p:nvPr/>
        </p:nvSpPr>
        <p:spPr>
          <a:xfrm>
            <a:off x="2932113" y="1665288"/>
            <a:ext cx="830262" cy="576262"/>
          </a:xfrm>
          <a:prstGeom prst="ellipse">
            <a:avLst/>
          </a:prstGeom>
          <a:solidFill>
            <a:srgbClr val="FFC000">
              <a:alpha val="28000"/>
            </a:srgbClr>
          </a:solidFill>
          <a:ln w="952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CA"/>
          </a:p>
        </p:txBody>
      </p:sp>
      <p:pic>
        <p:nvPicPr>
          <p:cNvPr id="66603" name="Picture 37"/>
          <p:cNvPicPr>
            <a:picLocks noChangeArrowheads="1"/>
          </p:cNvPicPr>
          <p:nvPr/>
        </p:nvPicPr>
        <p:blipFill>
          <a:blip r:embed="rId4" cstate="email">
            <a:extLst>
              <a:ext uri="{28A0092B-C50C-407E-A947-70E740481C1C}">
                <a14:useLocalDpi xmlns="" xmlns:a14="http://schemas.microsoft.com/office/drawing/2010/main" val="0"/>
              </a:ext>
            </a:extLst>
          </a:blip>
          <a:srcRect/>
          <a:stretch>
            <a:fillRect/>
          </a:stretch>
        </p:blipFill>
        <p:spPr bwMode="auto">
          <a:xfrm>
            <a:off x="3022600" y="1749425"/>
            <a:ext cx="693738" cy="4095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6604" name="TextBox 47"/>
          <p:cNvSpPr txBox="1">
            <a:spLocks noChangeArrowheads="1"/>
          </p:cNvSpPr>
          <p:nvPr/>
        </p:nvSpPr>
        <p:spPr bwMode="auto">
          <a:xfrm>
            <a:off x="3187700" y="1924050"/>
            <a:ext cx="381000" cy="2762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sz="1200" b="1">
                <a:solidFill>
                  <a:schemeClr val="bg1"/>
                </a:solidFill>
              </a:rPr>
              <a:t>R1</a:t>
            </a:r>
            <a:endParaRPr lang="en-CA" b="1">
              <a:solidFill>
                <a:schemeClr val="bg1"/>
              </a:solidFill>
            </a:endParaRPr>
          </a:p>
        </p:txBody>
      </p:sp>
      <p:sp>
        <p:nvSpPr>
          <p:cNvPr id="66605" name="Rectangle 48"/>
          <p:cNvSpPr>
            <a:spLocks noChangeArrowheads="1"/>
          </p:cNvSpPr>
          <p:nvPr/>
        </p:nvSpPr>
        <p:spPr bwMode="auto">
          <a:xfrm>
            <a:off x="323850" y="1481138"/>
            <a:ext cx="460375" cy="2619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r>
              <a:rPr lang="en-CA" sz="1100"/>
              <a:t>PC1</a:t>
            </a:r>
          </a:p>
        </p:txBody>
      </p:sp>
      <p:sp>
        <p:nvSpPr>
          <p:cNvPr id="66606" name="Rectangle 49"/>
          <p:cNvSpPr>
            <a:spLocks noChangeArrowheads="1"/>
          </p:cNvSpPr>
          <p:nvPr/>
        </p:nvSpPr>
        <p:spPr bwMode="auto">
          <a:xfrm>
            <a:off x="323850" y="2227263"/>
            <a:ext cx="460375" cy="2619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r>
              <a:rPr lang="en-CA" sz="1100"/>
              <a:t>PC2</a:t>
            </a:r>
          </a:p>
        </p:txBody>
      </p:sp>
      <p:sp>
        <p:nvSpPr>
          <p:cNvPr id="66607" name="TextBox 6"/>
          <p:cNvSpPr txBox="1">
            <a:spLocks noChangeArrowheads="1"/>
          </p:cNvSpPr>
          <p:nvPr/>
        </p:nvSpPr>
        <p:spPr bwMode="auto">
          <a:xfrm>
            <a:off x="684213" y="2849563"/>
            <a:ext cx="7056437" cy="3713162"/>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pPr algn="l"/>
            <a:r>
              <a:rPr lang="en-CA" sz="1100">
                <a:latin typeface="Courier New" charset="0"/>
                <a:cs typeface="Courier New" charset="0"/>
              </a:rPr>
              <a:t>R1#</a:t>
            </a:r>
            <a:r>
              <a:rPr lang="en-CA" sz="1100" b="1">
                <a:latin typeface="Courier New" charset="0"/>
                <a:cs typeface="Courier New" charset="0"/>
              </a:rPr>
              <a:t>show ip route</a:t>
            </a:r>
          </a:p>
          <a:p>
            <a:pPr algn="l"/>
            <a:r>
              <a:rPr lang="en-CA" sz="1100">
                <a:latin typeface="Courier New" charset="0"/>
                <a:cs typeface="Courier New" charset="0"/>
              </a:rPr>
              <a:t>Codes: L - local, C - connected, S - static, R - RIP, M - mobile, B - BGP</a:t>
            </a:r>
          </a:p>
          <a:p>
            <a:pPr algn="l"/>
            <a:r>
              <a:rPr lang="en-CA" sz="1100">
                <a:latin typeface="Courier New" charset="0"/>
                <a:cs typeface="Courier New" charset="0"/>
              </a:rPr>
              <a:t>       D - EIGRP, EX - EIGRP external, O - OSPF, IA - OSPF inter area</a:t>
            </a:r>
          </a:p>
          <a:p>
            <a:pPr algn="l"/>
            <a:r>
              <a:rPr lang="en-CA" sz="1100">
                <a:latin typeface="Courier New" charset="0"/>
                <a:cs typeface="Courier New" charset="0"/>
              </a:rPr>
              <a:t>       N1 - OSPF NSSA external type 1, N2 - OSPF NSSA external type 2</a:t>
            </a:r>
          </a:p>
          <a:p>
            <a:pPr algn="l"/>
            <a:r>
              <a:rPr lang="en-CA" sz="1100">
                <a:latin typeface="Courier New" charset="0"/>
                <a:cs typeface="Courier New" charset="0"/>
              </a:rPr>
              <a:t>       E1 - OSPF external type 1, E2 - OSPF external type 2, E - EGP</a:t>
            </a:r>
          </a:p>
          <a:p>
            <a:pPr algn="l"/>
            <a:r>
              <a:rPr lang="en-CA" sz="1100">
                <a:latin typeface="Courier New" charset="0"/>
                <a:cs typeface="Courier New" charset="0"/>
              </a:rPr>
              <a:t>       i - IS-IS, L1 - IS-IS level-1, L2 - IS-IS level-2, ia - IS-IS inter area</a:t>
            </a:r>
          </a:p>
          <a:p>
            <a:pPr algn="l"/>
            <a:r>
              <a:rPr lang="en-CA" sz="1100">
                <a:latin typeface="Courier New" charset="0"/>
                <a:cs typeface="Courier New" charset="0"/>
              </a:rPr>
              <a:t>       * - candidate default, U - per-user static route, o - ODR</a:t>
            </a:r>
          </a:p>
          <a:p>
            <a:pPr algn="l"/>
            <a:r>
              <a:rPr lang="en-CA" sz="1100">
                <a:latin typeface="Courier New" charset="0"/>
                <a:cs typeface="Courier New" charset="0"/>
              </a:rPr>
              <a:t>       P - periodic downloaded static route</a:t>
            </a:r>
          </a:p>
          <a:p>
            <a:pPr algn="l"/>
            <a:endParaRPr lang="en-CA" sz="1100">
              <a:latin typeface="Courier New" charset="0"/>
              <a:cs typeface="Courier New" charset="0"/>
            </a:endParaRPr>
          </a:p>
          <a:p>
            <a:pPr algn="l"/>
            <a:r>
              <a:rPr lang="en-CA" sz="1100">
                <a:latin typeface="Courier New" charset="0"/>
                <a:cs typeface="Courier New" charset="0"/>
              </a:rPr>
              <a:t>Gateway of last resort is not set</a:t>
            </a:r>
          </a:p>
          <a:p>
            <a:pPr algn="l"/>
            <a:endParaRPr lang="en-CA" sz="1100">
              <a:latin typeface="Courier New" charset="0"/>
              <a:cs typeface="Courier New" charset="0"/>
            </a:endParaRPr>
          </a:p>
          <a:p>
            <a:pPr algn="l"/>
            <a:r>
              <a:rPr lang="en-CA" sz="1100">
                <a:latin typeface="Courier New" charset="0"/>
                <a:cs typeface="Courier New" charset="0"/>
              </a:rPr>
              <a:t>     10.0.0.0/8 is variably subnetted, 2 subnets, 2 masks</a:t>
            </a:r>
          </a:p>
          <a:p>
            <a:pPr algn="l"/>
            <a:r>
              <a:rPr lang="en-CA" sz="1100">
                <a:latin typeface="Courier New" charset="0"/>
                <a:cs typeface="Courier New" charset="0"/>
              </a:rPr>
              <a:t>D       10.1.1.0/24 [90/2170112] via 209.165.200.226, 00:00:05, Serial0/0/0</a:t>
            </a:r>
          </a:p>
          <a:p>
            <a:pPr algn="l"/>
            <a:r>
              <a:rPr lang="en-CA" sz="1100">
                <a:latin typeface="Courier New" charset="0"/>
                <a:cs typeface="Courier New" charset="0"/>
              </a:rPr>
              <a:t>D       10.1.2.0/24 [90/2170112] via 209.165.200.226, 00:00:05, Serial0/0/0</a:t>
            </a:r>
          </a:p>
          <a:p>
            <a:pPr algn="l"/>
            <a:r>
              <a:rPr lang="en-CA" sz="1100">
                <a:latin typeface="Courier New" charset="0"/>
                <a:cs typeface="Courier New" charset="0"/>
              </a:rPr>
              <a:t>     192.168.10.0/24 is variably subnetted, 2 subnets, 3 masks</a:t>
            </a:r>
          </a:p>
          <a:p>
            <a:pPr algn="l"/>
            <a:r>
              <a:rPr lang="en-CA" sz="1100">
                <a:latin typeface="Courier New" charset="0"/>
                <a:cs typeface="Courier New" charset="0"/>
              </a:rPr>
              <a:t>C       192.168.10.0/24 is directly connected, GigabitEthernet0/0</a:t>
            </a:r>
          </a:p>
          <a:p>
            <a:pPr algn="l"/>
            <a:r>
              <a:rPr lang="en-CA" sz="1100">
                <a:latin typeface="Courier New" charset="0"/>
                <a:cs typeface="Courier New" charset="0"/>
              </a:rPr>
              <a:t>L       192.168.10.1/32 is directly connected, GigabitEthernet0/0</a:t>
            </a:r>
          </a:p>
          <a:p>
            <a:pPr algn="l"/>
            <a:r>
              <a:rPr lang="en-CA" sz="1100">
                <a:latin typeface="Courier New" charset="0"/>
                <a:cs typeface="Courier New" charset="0"/>
              </a:rPr>
              <a:t>     192.168.11.0/24 is variably subnetted, 2 subnets, 3 masks</a:t>
            </a:r>
          </a:p>
          <a:p>
            <a:pPr algn="l"/>
            <a:r>
              <a:rPr lang="en-CA" sz="1100">
                <a:latin typeface="Courier New" charset="0"/>
                <a:cs typeface="Courier New" charset="0"/>
              </a:rPr>
              <a:t>C       192.168.11.0/24 is directly connected, GigabitEthernet0/1</a:t>
            </a:r>
          </a:p>
          <a:p>
            <a:pPr algn="l"/>
            <a:r>
              <a:rPr lang="en-CA" sz="1100">
                <a:latin typeface="Courier New" charset="0"/>
                <a:cs typeface="Courier New" charset="0"/>
              </a:rPr>
              <a:t>L       192.168.11.1/32 is directly connected, GigabitEthernet0/1</a:t>
            </a:r>
          </a:p>
          <a:p>
            <a:pPr algn="l"/>
            <a:r>
              <a:rPr lang="en-CA" sz="1100">
                <a:latin typeface="Courier New" charset="0"/>
                <a:cs typeface="Courier New" charset="0"/>
              </a:rPr>
              <a:t>     209.165.200.0/24 is variably subnetted, 2 subnets, 3 masks</a:t>
            </a:r>
          </a:p>
          <a:p>
            <a:pPr algn="l"/>
            <a:r>
              <a:rPr lang="en-CA" sz="1100">
                <a:latin typeface="Courier New" charset="0"/>
                <a:cs typeface="Courier New" charset="0"/>
              </a:rPr>
              <a:t>C       209.165.200.224/30 is directly connected, Serial0/0/0</a:t>
            </a:r>
          </a:p>
          <a:p>
            <a:pPr algn="l"/>
            <a:r>
              <a:rPr lang="en-CA" sz="1100">
                <a:latin typeface="Courier New" charset="0"/>
                <a:cs typeface="Courier New" charset="0"/>
              </a:rPr>
              <a:t>L       209.165.200.225/32 is directly connected, Serial0/0/0</a:t>
            </a:r>
          </a:p>
          <a:p>
            <a:pPr algn="l"/>
            <a:r>
              <a:rPr lang="en-CA" sz="1100">
                <a:latin typeface="Courier New" charset="0"/>
                <a:cs typeface="Courier New" charset="0"/>
              </a:rPr>
              <a:t>R1#</a:t>
            </a:r>
          </a:p>
        </p:txBody>
      </p:sp>
    </p:spTree>
  </p:cSld>
  <p:clrMapOvr>
    <a:masterClrMapping/>
  </p:clrMapOvr>
  <p:transition spd="med">
    <p:wipe dir="r"/>
  </p:transition>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112889" y="2263775"/>
            <a:ext cx="4388555" cy="1481138"/>
          </a:xfrm>
        </p:spPr>
        <p:txBody>
          <a:bodyPr/>
          <a:lstStyle/>
          <a:p>
            <a:pPr eaLnBrk="1" hangingPunct="1"/>
            <a:r>
              <a:rPr lang="en-US" sz="2400" dirty="0" smtClean="0"/>
              <a:t>Routers</a:t>
            </a:r>
            <a:endParaRPr lang="en-US" sz="2400" dirty="0"/>
          </a:p>
        </p:txBody>
      </p:sp>
    </p:spTree>
    <p:extLst>
      <p:ext uri="{BB962C8B-B14F-4D97-AF65-F5344CB8AC3E}">
        <p14:creationId xmlns="" xmlns:p14="http://schemas.microsoft.com/office/powerpoint/2010/main" val="4150582869"/>
      </p:ext>
    </p:extLst>
  </p:cSld>
  <p:clrMapOvr>
    <a:masterClrMapping/>
  </p:clrMapOvr>
  <p:transition>
    <p:wipe dir="r"/>
  </p:transition>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Rectangle 2"/>
          <p:cNvSpPr>
            <a:spLocks noGrp="1" noChangeArrowheads="1"/>
          </p:cNvSpPr>
          <p:nvPr>
            <p:ph type="title"/>
          </p:nvPr>
        </p:nvSpPr>
        <p:spPr/>
        <p:txBody>
          <a:bodyPr/>
          <a:lstStyle/>
          <a:p>
            <a:pPr eaLnBrk="1" hangingPunct="1"/>
            <a:r>
              <a:rPr lang="en-US" sz="1800">
                <a:latin typeface="Arial" charset="0"/>
              </a:rPr>
              <a:t>Anatomy of a Router</a:t>
            </a:r>
            <a:r>
              <a:rPr lang="en-US">
                <a:latin typeface="Arial" charset="0"/>
              </a:rPr>
              <a:t/>
            </a:r>
            <a:br>
              <a:rPr lang="en-US">
                <a:latin typeface="Arial" charset="0"/>
              </a:rPr>
            </a:br>
            <a:r>
              <a:rPr lang="en-US">
                <a:latin typeface="Arial" charset="0"/>
              </a:rPr>
              <a:t>A Router is a Computer</a:t>
            </a:r>
          </a:p>
        </p:txBody>
      </p:sp>
      <p:pic>
        <p:nvPicPr>
          <p:cNvPr id="70658" name="Picture 7"/>
          <p:cNvPicPr>
            <a:picLocks noChangeAspect="1" noChangeArrowheads="1"/>
          </p:cNvPicPr>
          <p:nvPr/>
        </p:nvPicPr>
        <p:blipFill>
          <a:blip r:embed="rId3" cstate="email">
            <a:extLst>
              <a:ext uri="{28A0092B-C50C-407E-A947-70E740481C1C}">
                <a14:useLocalDpi xmlns="" xmlns:a14="http://schemas.microsoft.com/office/drawing/2010/main" val="0"/>
              </a:ext>
            </a:extLst>
          </a:blip>
          <a:srcRect/>
          <a:stretch>
            <a:fillRect/>
          </a:stretch>
        </p:blipFill>
        <p:spPr bwMode="auto">
          <a:xfrm>
            <a:off x="827088" y="2201863"/>
            <a:ext cx="7489825" cy="245586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cSld>
  <p:clrMapOvr>
    <a:masterClrMapping/>
  </p:clrMapOvr>
  <p:transition spd="med">
    <p:wipe dir="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311150" y="2263775"/>
            <a:ext cx="4075088" cy="1481138"/>
          </a:xfrm>
        </p:spPr>
        <p:txBody>
          <a:bodyPr/>
          <a:lstStyle/>
          <a:p>
            <a:pPr eaLnBrk="1" hangingPunct="1"/>
            <a:r>
              <a:rPr lang="en-US" sz="2400" dirty="0"/>
              <a:t>3.1  Rules of Communication</a:t>
            </a:r>
          </a:p>
        </p:txBody>
      </p:sp>
    </p:spTree>
    <p:extLst>
      <p:ext uri="{BB962C8B-B14F-4D97-AF65-F5344CB8AC3E}">
        <p14:creationId xmlns:p14="http://schemas.microsoft.com/office/powerpoint/2010/main" xmlns="" val="4214388630"/>
      </p:ext>
    </p:extLst>
  </p:cSld>
  <p:clrMapOvr>
    <a:masterClrMapping/>
  </p:clrMapOvr>
  <p:transition>
    <p:wipe dir="r"/>
  </p:transition>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2"/>
          <p:cNvSpPr>
            <a:spLocks noGrp="1" noChangeArrowheads="1"/>
          </p:cNvSpPr>
          <p:nvPr>
            <p:ph type="title"/>
          </p:nvPr>
        </p:nvSpPr>
        <p:spPr/>
        <p:txBody>
          <a:bodyPr/>
          <a:lstStyle/>
          <a:p>
            <a:pPr eaLnBrk="1" hangingPunct="1"/>
            <a:r>
              <a:rPr lang="en-US" sz="1800">
                <a:latin typeface="Arial" charset="0"/>
              </a:rPr>
              <a:t>Anatomy of a Router</a:t>
            </a:r>
            <a:r>
              <a:rPr lang="en-US">
                <a:latin typeface="Arial" charset="0"/>
              </a:rPr>
              <a:t/>
            </a:r>
            <a:br>
              <a:rPr lang="en-US">
                <a:latin typeface="Arial" charset="0"/>
              </a:rPr>
            </a:br>
            <a:r>
              <a:rPr lang="en-US">
                <a:latin typeface="Arial" charset="0"/>
              </a:rPr>
              <a:t>Router CPU and OS</a:t>
            </a:r>
          </a:p>
        </p:txBody>
      </p:sp>
      <p:pic>
        <p:nvPicPr>
          <p:cNvPr id="72706" name="Picture 2"/>
          <p:cNvPicPr>
            <a:picLocks noChangeAspect="1" noChangeArrowheads="1"/>
          </p:cNvPicPr>
          <p:nvPr/>
        </p:nvPicPr>
        <p:blipFill>
          <a:blip r:embed="rId3" cstate="email">
            <a:extLst>
              <a:ext uri="{28A0092B-C50C-407E-A947-70E740481C1C}">
                <a14:useLocalDpi xmlns="" xmlns:a14="http://schemas.microsoft.com/office/drawing/2010/main" val="0"/>
              </a:ext>
            </a:extLst>
          </a:blip>
          <a:srcRect/>
          <a:stretch>
            <a:fillRect/>
          </a:stretch>
        </p:blipFill>
        <p:spPr bwMode="auto">
          <a:xfrm>
            <a:off x="1585913" y="1414463"/>
            <a:ext cx="6200775" cy="50863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cSld>
  <p:clrMapOvr>
    <a:masterClrMapping/>
  </p:clrMapOvr>
  <p:transition spd="med">
    <p:wipe dir="r"/>
  </p:transition>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Rectangle 2"/>
          <p:cNvSpPr>
            <a:spLocks noGrp="1" noChangeArrowheads="1"/>
          </p:cNvSpPr>
          <p:nvPr>
            <p:ph type="title"/>
          </p:nvPr>
        </p:nvSpPr>
        <p:spPr/>
        <p:txBody>
          <a:bodyPr/>
          <a:lstStyle/>
          <a:p>
            <a:pPr eaLnBrk="1" hangingPunct="1"/>
            <a:r>
              <a:rPr lang="en-US" sz="1800">
                <a:latin typeface="Arial" charset="0"/>
              </a:rPr>
              <a:t>Anatomy of a Router</a:t>
            </a:r>
            <a:br>
              <a:rPr lang="en-US" sz="1800">
                <a:latin typeface="Arial" charset="0"/>
              </a:rPr>
            </a:br>
            <a:r>
              <a:rPr lang="en-US">
                <a:latin typeface="Arial" charset="0"/>
              </a:rPr>
              <a:t>Router Memory</a:t>
            </a:r>
          </a:p>
        </p:txBody>
      </p:sp>
      <p:graphicFrame>
        <p:nvGraphicFramePr>
          <p:cNvPr id="4" name="Table 3"/>
          <p:cNvGraphicFramePr>
            <a:graphicFrameLocks noGrp="1"/>
          </p:cNvGraphicFramePr>
          <p:nvPr>
            <p:extLst>
              <p:ext uri="{D42A27DB-BD31-4B8C-83A1-F6EECF244321}">
                <p14:modId xmlns="" xmlns:p14="http://schemas.microsoft.com/office/powerpoint/2010/main" val="3828841684"/>
              </p:ext>
            </p:extLst>
          </p:nvPr>
        </p:nvGraphicFramePr>
        <p:xfrm>
          <a:off x="704850" y="1561859"/>
          <a:ext cx="8039100" cy="4476749"/>
        </p:xfrm>
        <a:graphic>
          <a:graphicData uri="http://schemas.openxmlformats.org/drawingml/2006/table">
            <a:tbl>
              <a:tblPr firstRow="1" bandRow="1">
                <a:tableStyleId>{5C22544A-7EE6-4342-B048-85BDC9FD1C3A}</a:tableStyleId>
              </a:tblPr>
              <a:tblGrid>
                <a:gridCol w="1480888"/>
                <a:gridCol w="2538662"/>
                <a:gridCol w="4019550"/>
              </a:tblGrid>
              <a:tr h="824474">
                <a:tc>
                  <a:txBody>
                    <a:bodyPr/>
                    <a:lstStyle/>
                    <a:p>
                      <a:pPr algn="ctr"/>
                      <a:r>
                        <a:rPr lang="en-CA" sz="1600" baseline="0" dirty="0" smtClean="0"/>
                        <a:t>M</a:t>
                      </a:r>
                      <a:r>
                        <a:rPr lang="en-CA" sz="1600" dirty="0" smtClean="0"/>
                        <a:t>emory </a:t>
                      </a:r>
                      <a:endParaRPr lang="en-CA" sz="1600" dirty="0"/>
                    </a:p>
                  </a:txBody>
                  <a:tcPr marL="91439" marR="91439" marT="45725" marB="45725" anchor="ctr"/>
                </a:tc>
                <a:tc>
                  <a:txBody>
                    <a:bodyPr/>
                    <a:lstStyle/>
                    <a:p>
                      <a:pPr algn="ctr"/>
                      <a:r>
                        <a:rPr lang="en-CA" sz="1600" dirty="0" smtClean="0"/>
                        <a:t>Volatile</a:t>
                      </a:r>
                      <a:r>
                        <a:rPr lang="en-CA" sz="1600" baseline="0" dirty="0" smtClean="0"/>
                        <a:t> / </a:t>
                      </a:r>
                    </a:p>
                    <a:p>
                      <a:pPr algn="ctr"/>
                      <a:r>
                        <a:rPr lang="en-CA" sz="1600" baseline="0" dirty="0" smtClean="0"/>
                        <a:t>Non-Volatile</a:t>
                      </a:r>
                      <a:endParaRPr lang="en-CA" sz="1600" dirty="0"/>
                    </a:p>
                  </a:txBody>
                  <a:tcPr marL="91439" marR="91439" marT="45725" marB="45725" anchor="ctr"/>
                </a:tc>
                <a:tc>
                  <a:txBody>
                    <a:bodyPr/>
                    <a:lstStyle/>
                    <a:p>
                      <a:pPr algn="ctr"/>
                      <a:r>
                        <a:rPr lang="en-CA" sz="1600" dirty="0" smtClean="0"/>
                        <a:t>Stores</a:t>
                      </a:r>
                      <a:endParaRPr lang="en-CA" sz="1600" dirty="0"/>
                    </a:p>
                  </a:txBody>
                  <a:tcPr marL="91439" marR="91439" marT="45725" marB="45725" anchor="ctr"/>
                </a:tc>
              </a:tr>
              <a:tr h="1345195">
                <a:tc>
                  <a:txBody>
                    <a:bodyPr/>
                    <a:lstStyle/>
                    <a:p>
                      <a:pPr algn="ctr"/>
                      <a:r>
                        <a:rPr lang="en-CA" sz="1400" b="1" dirty="0" smtClean="0"/>
                        <a:t>RAM</a:t>
                      </a:r>
                      <a:endParaRPr lang="en-CA" sz="1400" b="1" dirty="0"/>
                    </a:p>
                  </a:txBody>
                  <a:tcPr marL="91439" marR="91439" marT="45725" marB="45725" anchor="ctr"/>
                </a:tc>
                <a:tc>
                  <a:txBody>
                    <a:bodyPr/>
                    <a:lstStyle/>
                    <a:p>
                      <a:pPr algn="ctr"/>
                      <a:r>
                        <a:rPr lang="en-CA" sz="1400" dirty="0" smtClean="0"/>
                        <a:t>Volatile</a:t>
                      </a:r>
                      <a:endParaRPr lang="en-CA" sz="1400" dirty="0"/>
                    </a:p>
                  </a:txBody>
                  <a:tcPr marL="91439" marR="91439" marT="45725" marB="45725" anchor="ctr"/>
                </a:tc>
                <a:tc>
                  <a:txBody>
                    <a:bodyPr/>
                    <a:lstStyle/>
                    <a:p>
                      <a:pPr marL="285750" indent="-285750">
                        <a:buFont typeface="Arial" pitchFamily="34" charset="0"/>
                        <a:buChar char="•"/>
                      </a:pPr>
                      <a:r>
                        <a:rPr lang="en-CA" sz="1400" dirty="0" smtClean="0"/>
                        <a:t>Running IOS</a:t>
                      </a:r>
                    </a:p>
                    <a:p>
                      <a:pPr marL="285750" indent="-285750">
                        <a:buFont typeface="Arial" pitchFamily="34" charset="0"/>
                        <a:buChar char="•"/>
                      </a:pPr>
                      <a:r>
                        <a:rPr lang="en-CA" sz="1400" dirty="0" smtClean="0"/>
                        <a:t>Running configuration file</a:t>
                      </a:r>
                    </a:p>
                    <a:p>
                      <a:pPr marL="285750" indent="-285750">
                        <a:buFont typeface="Arial" pitchFamily="34" charset="0"/>
                        <a:buChar char="•"/>
                      </a:pPr>
                      <a:r>
                        <a:rPr lang="en-CA" sz="1400" dirty="0" smtClean="0"/>
                        <a:t>IP routing and ARP tables</a:t>
                      </a:r>
                    </a:p>
                    <a:p>
                      <a:pPr marL="285750" indent="-285750">
                        <a:buFont typeface="Arial" pitchFamily="34" charset="0"/>
                        <a:buChar char="•"/>
                      </a:pPr>
                      <a:r>
                        <a:rPr lang="en-CA" sz="1400" dirty="0" smtClean="0"/>
                        <a:t>Packet buffer</a:t>
                      </a:r>
                      <a:endParaRPr lang="en-CA" sz="1400" dirty="0"/>
                    </a:p>
                  </a:txBody>
                  <a:tcPr marL="91439" marR="91439" marT="45725" marB="45725" anchor="ctr"/>
                </a:tc>
              </a:tr>
              <a:tr h="1041441">
                <a:tc>
                  <a:txBody>
                    <a:bodyPr/>
                    <a:lstStyle/>
                    <a:p>
                      <a:pPr algn="ctr"/>
                      <a:r>
                        <a:rPr lang="en-CA" sz="1400" b="1" dirty="0" smtClean="0"/>
                        <a:t>ROM</a:t>
                      </a:r>
                      <a:endParaRPr lang="en-CA" sz="1400" b="1" dirty="0"/>
                    </a:p>
                  </a:txBody>
                  <a:tcPr marL="91439" marR="91439" marT="45725" marB="45725" anchor="ctr"/>
                </a:tc>
                <a:tc>
                  <a:txBody>
                    <a:bodyPr/>
                    <a:lstStyle/>
                    <a:p>
                      <a:pPr algn="ctr"/>
                      <a:r>
                        <a:rPr lang="en-CA" sz="1400" dirty="0" smtClean="0"/>
                        <a:t>Non-Volatile</a:t>
                      </a:r>
                      <a:endParaRPr lang="en-CA" sz="1400" dirty="0"/>
                    </a:p>
                  </a:txBody>
                  <a:tcPr marL="91439" marR="91439" marT="45725" marB="45725" anchor="ctr"/>
                </a:tc>
                <a:tc>
                  <a:txBody>
                    <a:bodyPr/>
                    <a:lstStyle/>
                    <a:p>
                      <a:pPr marL="285750" indent="-285750" algn="l" defTabSz="914400" rtl="0" eaLnBrk="1" latinLnBrk="0" hangingPunct="1">
                        <a:buFont typeface="Arial" pitchFamily="34" charset="0"/>
                        <a:buChar char="•"/>
                      </a:pPr>
                      <a:r>
                        <a:rPr lang="en-CA" sz="1400" kern="1200" dirty="0" smtClean="0">
                          <a:solidFill>
                            <a:schemeClr val="dk1"/>
                          </a:solidFill>
                          <a:latin typeface="+mn-lt"/>
                          <a:ea typeface="+mn-ea"/>
                          <a:cs typeface="+mn-cs"/>
                        </a:rPr>
                        <a:t>Bootup instructions</a:t>
                      </a:r>
                    </a:p>
                    <a:p>
                      <a:pPr marL="285750" indent="-285750" algn="l" defTabSz="914400" rtl="0" eaLnBrk="1" latinLnBrk="0" hangingPunct="1">
                        <a:buFont typeface="Arial" pitchFamily="34" charset="0"/>
                        <a:buChar char="•"/>
                      </a:pPr>
                      <a:r>
                        <a:rPr lang="en-CA" sz="1400" kern="1200" dirty="0" smtClean="0">
                          <a:solidFill>
                            <a:schemeClr val="dk1"/>
                          </a:solidFill>
                          <a:latin typeface="+mn-lt"/>
                          <a:ea typeface="+mn-ea"/>
                          <a:cs typeface="+mn-cs"/>
                        </a:rPr>
                        <a:t>Basic diagnostic software</a:t>
                      </a:r>
                    </a:p>
                    <a:p>
                      <a:pPr marL="285750" indent="-285750" algn="l" defTabSz="914400" rtl="0" eaLnBrk="1" latinLnBrk="0" hangingPunct="1">
                        <a:buFont typeface="Arial" pitchFamily="34" charset="0"/>
                        <a:buChar char="•"/>
                      </a:pPr>
                      <a:r>
                        <a:rPr lang="en-CA" sz="1400" kern="1200" dirty="0" smtClean="0">
                          <a:solidFill>
                            <a:schemeClr val="dk1"/>
                          </a:solidFill>
                          <a:latin typeface="+mn-lt"/>
                          <a:ea typeface="+mn-ea"/>
                          <a:cs typeface="+mn-cs"/>
                        </a:rPr>
                        <a:t>Limited IOS</a:t>
                      </a:r>
                      <a:endParaRPr lang="en-CA" sz="1400" kern="1200" dirty="0">
                        <a:solidFill>
                          <a:schemeClr val="dk1"/>
                        </a:solidFill>
                        <a:latin typeface="+mn-lt"/>
                        <a:ea typeface="+mn-ea"/>
                        <a:cs typeface="+mn-cs"/>
                      </a:endParaRPr>
                    </a:p>
                  </a:txBody>
                  <a:tcPr marL="91439" marR="91439" marT="45725" marB="45725" anchor="ctr"/>
                </a:tc>
              </a:tr>
              <a:tr h="527953">
                <a:tc>
                  <a:txBody>
                    <a:bodyPr/>
                    <a:lstStyle/>
                    <a:p>
                      <a:pPr algn="ctr"/>
                      <a:r>
                        <a:rPr lang="en-CA" sz="1400" b="1" dirty="0" smtClean="0"/>
                        <a:t>NVRAM</a:t>
                      </a:r>
                      <a:endParaRPr lang="en-CA" sz="1400" b="1" dirty="0"/>
                    </a:p>
                  </a:txBody>
                  <a:tcPr marL="91439" marR="91439" marT="45725" marB="45725" anchor="ctr"/>
                </a:tc>
                <a:tc>
                  <a:txBody>
                    <a:bodyPr/>
                    <a:lstStyle/>
                    <a:p>
                      <a:pPr algn="ctr"/>
                      <a:r>
                        <a:rPr lang="en-CA" sz="1400" dirty="0" smtClean="0"/>
                        <a:t>Non-Volatile</a:t>
                      </a:r>
                      <a:endParaRPr lang="en-CA" sz="1400" dirty="0"/>
                    </a:p>
                  </a:txBody>
                  <a:tcPr marL="91439" marR="91439" marT="45725" marB="45725" anchor="ctr"/>
                </a:tc>
                <a:tc>
                  <a:txBody>
                    <a:bodyPr/>
                    <a:lstStyle/>
                    <a:p>
                      <a:pPr marL="285750" indent="-285750" algn="l" defTabSz="914400" rtl="0" eaLnBrk="1" latinLnBrk="0" hangingPunct="1">
                        <a:buFont typeface="Arial" pitchFamily="34" charset="0"/>
                        <a:buChar char="•"/>
                      </a:pPr>
                      <a:r>
                        <a:rPr lang="en-CA" sz="1400" kern="1200" dirty="0" smtClean="0">
                          <a:solidFill>
                            <a:schemeClr val="dk1"/>
                          </a:solidFill>
                          <a:latin typeface="+mn-lt"/>
                          <a:ea typeface="+mn-ea"/>
                          <a:cs typeface="+mn-cs"/>
                        </a:rPr>
                        <a:t>Startup configuration file</a:t>
                      </a:r>
                      <a:endParaRPr lang="en-CA" sz="1400" kern="1200" dirty="0">
                        <a:solidFill>
                          <a:schemeClr val="dk1"/>
                        </a:solidFill>
                        <a:latin typeface="+mn-lt"/>
                        <a:ea typeface="+mn-ea"/>
                        <a:cs typeface="+mn-cs"/>
                      </a:endParaRPr>
                    </a:p>
                  </a:txBody>
                  <a:tcPr marL="91439" marR="91439" marT="45725" marB="45725" anchor="ctr"/>
                </a:tc>
              </a:tr>
              <a:tr h="737686">
                <a:tc>
                  <a:txBody>
                    <a:bodyPr/>
                    <a:lstStyle/>
                    <a:p>
                      <a:pPr algn="ctr"/>
                      <a:r>
                        <a:rPr lang="en-CA" sz="1400" b="1" dirty="0" smtClean="0"/>
                        <a:t>Flash</a:t>
                      </a:r>
                      <a:endParaRPr lang="en-CA" sz="1400" b="1" dirty="0"/>
                    </a:p>
                  </a:txBody>
                  <a:tcPr marL="91439" marR="91439" marT="45725" marB="45725" anchor="ctr"/>
                </a:tc>
                <a:tc>
                  <a:txBody>
                    <a:bodyPr/>
                    <a:lstStyle/>
                    <a:p>
                      <a:pPr algn="ctr"/>
                      <a:r>
                        <a:rPr lang="en-CA" sz="1400" dirty="0" smtClean="0"/>
                        <a:t>Non-Volatile</a:t>
                      </a:r>
                      <a:endParaRPr lang="en-CA" sz="1400" dirty="0"/>
                    </a:p>
                  </a:txBody>
                  <a:tcPr marL="91439" marR="91439" marT="45725" marB="45725" anchor="ctr"/>
                </a:tc>
                <a:tc>
                  <a:txBody>
                    <a:bodyPr/>
                    <a:lstStyle/>
                    <a:p>
                      <a:pPr marL="285750" indent="-285750" algn="l" defTabSz="914400" rtl="0" eaLnBrk="1" latinLnBrk="0" hangingPunct="1">
                        <a:buFont typeface="Arial" pitchFamily="34" charset="0"/>
                        <a:buChar char="•"/>
                      </a:pPr>
                      <a:r>
                        <a:rPr lang="en-CA" sz="1400" kern="1200" dirty="0" smtClean="0">
                          <a:solidFill>
                            <a:schemeClr val="dk1"/>
                          </a:solidFill>
                          <a:latin typeface="+mn-lt"/>
                          <a:ea typeface="+mn-ea"/>
                          <a:cs typeface="+mn-cs"/>
                        </a:rPr>
                        <a:t>IOS</a:t>
                      </a:r>
                    </a:p>
                    <a:p>
                      <a:pPr marL="285750" indent="-285750" algn="l" defTabSz="914400" rtl="0" eaLnBrk="1" latinLnBrk="0" hangingPunct="1">
                        <a:buFont typeface="Arial" pitchFamily="34" charset="0"/>
                        <a:buChar char="•"/>
                      </a:pPr>
                      <a:r>
                        <a:rPr lang="en-CA" sz="1400" kern="1200" dirty="0" smtClean="0">
                          <a:solidFill>
                            <a:schemeClr val="dk1"/>
                          </a:solidFill>
                          <a:latin typeface="+mn-lt"/>
                          <a:ea typeface="+mn-ea"/>
                          <a:cs typeface="+mn-cs"/>
                        </a:rPr>
                        <a:t>Other system files</a:t>
                      </a:r>
                      <a:endParaRPr lang="en-CA" sz="1400" kern="1200" dirty="0">
                        <a:solidFill>
                          <a:schemeClr val="dk1"/>
                        </a:solidFill>
                        <a:latin typeface="+mn-lt"/>
                        <a:ea typeface="+mn-ea"/>
                        <a:cs typeface="+mn-cs"/>
                      </a:endParaRPr>
                    </a:p>
                  </a:txBody>
                  <a:tcPr marL="91439" marR="91439" marT="45725" marB="45725" anchor="ctr"/>
                </a:tc>
              </a:tr>
            </a:tbl>
          </a:graphicData>
        </a:graphic>
      </p:graphicFrame>
    </p:spTree>
  </p:cSld>
  <p:clrMapOvr>
    <a:masterClrMapping/>
  </p:clrMapOvr>
  <p:transition spd="med">
    <p:wipe dir="r"/>
  </p:transition>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Rectangle 2"/>
          <p:cNvSpPr>
            <a:spLocks noGrp="1" noChangeArrowheads="1"/>
          </p:cNvSpPr>
          <p:nvPr>
            <p:ph type="title"/>
          </p:nvPr>
        </p:nvSpPr>
        <p:spPr/>
        <p:txBody>
          <a:bodyPr/>
          <a:lstStyle/>
          <a:p>
            <a:pPr eaLnBrk="1" hangingPunct="1"/>
            <a:r>
              <a:rPr lang="en-US" sz="1800" dirty="0">
                <a:latin typeface="Arial" charset="0"/>
              </a:rPr>
              <a:t>Anatomy of a Router</a:t>
            </a:r>
            <a:r>
              <a:rPr lang="en-US" dirty="0">
                <a:latin typeface="Arial" charset="0"/>
              </a:rPr>
              <a:t/>
            </a:r>
            <a:br>
              <a:rPr lang="en-US" dirty="0">
                <a:latin typeface="Arial" charset="0"/>
              </a:rPr>
            </a:br>
            <a:r>
              <a:rPr lang="en-US" dirty="0">
                <a:latin typeface="Arial" charset="0"/>
              </a:rPr>
              <a:t>Inside a Router</a:t>
            </a:r>
          </a:p>
        </p:txBody>
      </p:sp>
      <p:pic>
        <p:nvPicPr>
          <p:cNvPr id="76802" name="Picture 2"/>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2550311" y="1578289"/>
            <a:ext cx="6324600" cy="47625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247021" y="1420380"/>
            <a:ext cx="2140031" cy="5083444"/>
          </a:xfrm>
          <a:prstGeom prst="rect">
            <a:avLst/>
          </a:prstGeom>
          <a:noFill/>
        </p:spPr>
        <p:txBody>
          <a:bodyPr wrap="square" rtlCol="0">
            <a:spAutoFit/>
          </a:bodyPr>
          <a:lstStyle/>
          <a:p>
            <a:pPr marL="457200" indent="-457200" algn="l">
              <a:buFont typeface="+mj-lt"/>
              <a:buAutoNum type="arabicPeriod"/>
            </a:pPr>
            <a:r>
              <a:rPr lang="en-US" sz="2000" dirty="0" smtClean="0"/>
              <a:t>Power</a:t>
            </a:r>
            <a:br>
              <a:rPr lang="en-US" sz="2000" dirty="0" smtClean="0"/>
            </a:br>
            <a:r>
              <a:rPr lang="en-US" sz="2000" dirty="0" smtClean="0"/>
              <a:t>Supply</a:t>
            </a:r>
          </a:p>
          <a:p>
            <a:pPr marL="457200" indent="-457200" algn="l">
              <a:buFont typeface="+mj-lt"/>
              <a:buAutoNum type="arabicPeriod"/>
            </a:pPr>
            <a:endParaRPr lang="en-US" sz="2000" dirty="0"/>
          </a:p>
          <a:p>
            <a:pPr marL="457200" indent="-457200" algn="l">
              <a:buFont typeface="+mj-lt"/>
              <a:buAutoNum type="arabicPeriod"/>
            </a:pPr>
            <a:r>
              <a:rPr lang="en-US" sz="2000" dirty="0"/>
              <a:t>Shield </a:t>
            </a:r>
            <a:r>
              <a:rPr lang="en-US" sz="2000" dirty="0" smtClean="0"/>
              <a:t>for WIC</a:t>
            </a:r>
            <a:endParaRPr lang="en-US" sz="2000" dirty="0"/>
          </a:p>
          <a:p>
            <a:pPr marL="457200" indent="-457200" algn="l">
              <a:buFont typeface="+mj-lt"/>
              <a:buAutoNum type="arabicPeriod"/>
            </a:pPr>
            <a:endParaRPr lang="en-US" sz="2000" dirty="0" smtClean="0"/>
          </a:p>
          <a:p>
            <a:pPr marL="457200" indent="-457200" algn="l">
              <a:buFont typeface="+mj-lt"/>
              <a:buAutoNum type="arabicPeriod"/>
            </a:pPr>
            <a:r>
              <a:rPr lang="en-US" sz="2000" dirty="0" smtClean="0"/>
              <a:t>Fan</a:t>
            </a:r>
          </a:p>
          <a:p>
            <a:pPr marL="457200" indent="-457200" algn="l">
              <a:buFont typeface="+mj-lt"/>
              <a:buAutoNum type="arabicPeriod"/>
            </a:pPr>
            <a:endParaRPr lang="en-US" sz="2000" dirty="0"/>
          </a:p>
          <a:p>
            <a:pPr marL="457200" indent="-457200" algn="l">
              <a:buFont typeface="+mj-lt"/>
              <a:buAutoNum type="arabicPeriod"/>
            </a:pPr>
            <a:r>
              <a:rPr lang="en-US" sz="2000" dirty="0" smtClean="0"/>
              <a:t>SDRAM</a:t>
            </a:r>
          </a:p>
          <a:p>
            <a:pPr marL="457200" indent="-457200" algn="l">
              <a:buFont typeface="+mj-lt"/>
              <a:buAutoNum type="arabicPeriod"/>
            </a:pPr>
            <a:endParaRPr lang="en-US" sz="2000" dirty="0"/>
          </a:p>
          <a:p>
            <a:pPr marL="457200" indent="-457200" algn="l">
              <a:buFont typeface="+mj-lt"/>
              <a:buAutoNum type="arabicPeriod"/>
            </a:pPr>
            <a:r>
              <a:rPr lang="en-US" sz="2000" dirty="0" smtClean="0"/>
              <a:t>NVRAM</a:t>
            </a:r>
          </a:p>
          <a:p>
            <a:pPr marL="457200" indent="-457200" algn="l">
              <a:buFont typeface="+mj-lt"/>
              <a:buAutoNum type="arabicPeriod"/>
            </a:pPr>
            <a:endParaRPr lang="en-US" sz="2000" dirty="0"/>
          </a:p>
          <a:p>
            <a:pPr marL="457200" indent="-457200" algn="l">
              <a:buFont typeface="+mj-lt"/>
              <a:buAutoNum type="arabicPeriod"/>
            </a:pPr>
            <a:r>
              <a:rPr lang="en-US" sz="2000" dirty="0" smtClean="0"/>
              <a:t>CPU</a:t>
            </a:r>
          </a:p>
          <a:p>
            <a:pPr marL="457200" indent="-457200" algn="l">
              <a:buFont typeface="+mj-lt"/>
              <a:buAutoNum type="arabicPeriod"/>
            </a:pPr>
            <a:endParaRPr lang="en-US" sz="2000" dirty="0"/>
          </a:p>
          <a:p>
            <a:pPr marL="457200" indent="-457200" algn="l">
              <a:buFont typeface="+mj-lt"/>
              <a:buAutoNum type="arabicPeriod"/>
            </a:pPr>
            <a:r>
              <a:rPr lang="en-US" sz="2000" dirty="0" smtClean="0"/>
              <a:t>Advanced</a:t>
            </a:r>
            <a:br>
              <a:rPr lang="en-US" sz="2000" dirty="0" smtClean="0"/>
            </a:br>
            <a:r>
              <a:rPr lang="en-US" sz="2000" dirty="0" smtClean="0"/>
              <a:t>Integration</a:t>
            </a:r>
            <a:br>
              <a:rPr lang="en-US" sz="2000" dirty="0" smtClean="0"/>
            </a:br>
            <a:r>
              <a:rPr lang="en-US" sz="2000" dirty="0" smtClean="0"/>
              <a:t>Module (AIM)</a:t>
            </a:r>
            <a:endParaRPr lang="en-US" sz="2000" dirty="0"/>
          </a:p>
        </p:txBody>
      </p:sp>
      <p:sp>
        <p:nvSpPr>
          <p:cNvPr id="6" name="TextBox 5"/>
          <p:cNvSpPr txBox="1"/>
          <p:nvPr/>
        </p:nvSpPr>
        <p:spPr>
          <a:xfrm>
            <a:off x="2771823" y="1928354"/>
            <a:ext cx="355837" cy="430887"/>
          </a:xfrm>
          <a:prstGeom prst="rect">
            <a:avLst/>
          </a:prstGeom>
          <a:noFill/>
        </p:spPr>
        <p:txBody>
          <a:bodyPr wrap="none" rtlCol="0">
            <a:spAutoFit/>
          </a:bodyPr>
          <a:lstStyle/>
          <a:p>
            <a:r>
              <a:rPr lang="en-US" b="1" dirty="0" smtClean="0">
                <a:solidFill>
                  <a:srgbClr val="FFA92A"/>
                </a:solidFill>
              </a:rPr>
              <a:t>1</a:t>
            </a:r>
            <a:endParaRPr lang="en-US" b="1" dirty="0">
              <a:solidFill>
                <a:srgbClr val="FFA92A"/>
              </a:solidFill>
            </a:endParaRPr>
          </a:p>
        </p:txBody>
      </p:sp>
      <p:sp>
        <p:nvSpPr>
          <p:cNvPr id="10" name="TextBox 9"/>
          <p:cNvSpPr txBox="1"/>
          <p:nvPr/>
        </p:nvSpPr>
        <p:spPr>
          <a:xfrm>
            <a:off x="4347047" y="1939655"/>
            <a:ext cx="355837" cy="430887"/>
          </a:xfrm>
          <a:prstGeom prst="rect">
            <a:avLst/>
          </a:prstGeom>
          <a:noFill/>
        </p:spPr>
        <p:txBody>
          <a:bodyPr wrap="none" rtlCol="0">
            <a:spAutoFit/>
          </a:bodyPr>
          <a:lstStyle/>
          <a:p>
            <a:r>
              <a:rPr lang="en-US" b="1" dirty="0" smtClean="0">
                <a:solidFill>
                  <a:srgbClr val="FFA92A"/>
                </a:solidFill>
              </a:rPr>
              <a:t>2</a:t>
            </a:r>
            <a:endParaRPr lang="en-US" b="1" dirty="0">
              <a:solidFill>
                <a:srgbClr val="FFA92A"/>
              </a:solidFill>
            </a:endParaRPr>
          </a:p>
        </p:txBody>
      </p:sp>
      <p:sp>
        <p:nvSpPr>
          <p:cNvPr id="11" name="TextBox 10"/>
          <p:cNvSpPr txBox="1"/>
          <p:nvPr/>
        </p:nvSpPr>
        <p:spPr>
          <a:xfrm>
            <a:off x="7415649" y="1939199"/>
            <a:ext cx="355837" cy="430887"/>
          </a:xfrm>
          <a:prstGeom prst="rect">
            <a:avLst/>
          </a:prstGeom>
          <a:noFill/>
        </p:spPr>
        <p:txBody>
          <a:bodyPr wrap="none" rtlCol="0">
            <a:spAutoFit/>
          </a:bodyPr>
          <a:lstStyle/>
          <a:p>
            <a:r>
              <a:rPr lang="en-US" b="1" dirty="0" smtClean="0">
                <a:solidFill>
                  <a:srgbClr val="FFA92A"/>
                </a:solidFill>
              </a:rPr>
              <a:t>2</a:t>
            </a:r>
            <a:endParaRPr lang="en-US" b="1" dirty="0">
              <a:solidFill>
                <a:srgbClr val="FFA92A"/>
              </a:solidFill>
            </a:endParaRPr>
          </a:p>
        </p:txBody>
      </p:sp>
      <p:sp>
        <p:nvSpPr>
          <p:cNvPr id="12" name="TextBox 11"/>
          <p:cNvSpPr txBox="1"/>
          <p:nvPr/>
        </p:nvSpPr>
        <p:spPr>
          <a:xfrm>
            <a:off x="6781136" y="4279547"/>
            <a:ext cx="355837" cy="430887"/>
          </a:xfrm>
          <a:prstGeom prst="rect">
            <a:avLst/>
          </a:prstGeom>
          <a:noFill/>
        </p:spPr>
        <p:txBody>
          <a:bodyPr wrap="none" rtlCol="0">
            <a:spAutoFit/>
          </a:bodyPr>
          <a:lstStyle/>
          <a:p>
            <a:r>
              <a:rPr lang="en-US" b="1" dirty="0" smtClean="0">
                <a:solidFill>
                  <a:srgbClr val="FFA92A"/>
                </a:solidFill>
              </a:rPr>
              <a:t>6</a:t>
            </a:r>
            <a:endParaRPr lang="en-US" b="1" dirty="0">
              <a:solidFill>
                <a:srgbClr val="FFA92A"/>
              </a:solidFill>
            </a:endParaRPr>
          </a:p>
        </p:txBody>
      </p:sp>
      <p:sp>
        <p:nvSpPr>
          <p:cNvPr id="13" name="TextBox 12"/>
          <p:cNvSpPr txBox="1"/>
          <p:nvPr/>
        </p:nvSpPr>
        <p:spPr>
          <a:xfrm>
            <a:off x="5981067" y="3996892"/>
            <a:ext cx="355837" cy="430887"/>
          </a:xfrm>
          <a:prstGeom prst="rect">
            <a:avLst/>
          </a:prstGeom>
          <a:noFill/>
        </p:spPr>
        <p:txBody>
          <a:bodyPr wrap="none" rtlCol="0">
            <a:spAutoFit/>
          </a:bodyPr>
          <a:lstStyle/>
          <a:p>
            <a:r>
              <a:rPr lang="en-US" b="1" dirty="0" smtClean="0">
                <a:solidFill>
                  <a:srgbClr val="FFA92A"/>
                </a:solidFill>
              </a:rPr>
              <a:t>5</a:t>
            </a:r>
            <a:endParaRPr lang="en-US" b="1" dirty="0">
              <a:solidFill>
                <a:srgbClr val="FFA92A"/>
              </a:solidFill>
            </a:endParaRPr>
          </a:p>
        </p:txBody>
      </p:sp>
      <p:sp>
        <p:nvSpPr>
          <p:cNvPr id="14" name="TextBox 13"/>
          <p:cNvSpPr txBox="1"/>
          <p:nvPr/>
        </p:nvSpPr>
        <p:spPr>
          <a:xfrm>
            <a:off x="2793944" y="5219293"/>
            <a:ext cx="355837" cy="430887"/>
          </a:xfrm>
          <a:prstGeom prst="rect">
            <a:avLst/>
          </a:prstGeom>
          <a:noFill/>
        </p:spPr>
        <p:txBody>
          <a:bodyPr wrap="none" rtlCol="0">
            <a:spAutoFit/>
          </a:bodyPr>
          <a:lstStyle/>
          <a:p>
            <a:r>
              <a:rPr lang="en-US" b="1" dirty="0" smtClean="0">
                <a:solidFill>
                  <a:srgbClr val="FFA92A"/>
                </a:solidFill>
              </a:rPr>
              <a:t>3</a:t>
            </a:r>
            <a:endParaRPr lang="en-US" b="1" dirty="0">
              <a:solidFill>
                <a:srgbClr val="FFA92A"/>
              </a:solidFill>
            </a:endParaRPr>
          </a:p>
        </p:txBody>
      </p:sp>
      <p:sp>
        <p:nvSpPr>
          <p:cNvPr id="15" name="TextBox 14"/>
          <p:cNvSpPr txBox="1"/>
          <p:nvPr/>
        </p:nvSpPr>
        <p:spPr>
          <a:xfrm>
            <a:off x="5074702" y="4266417"/>
            <a:ext cx="355837" cy="430887"/>
          </a:xfrm>
          <a:prstGeom prst="rect">
            <a:avLst/>
          </a:prstGeom>
          <a:noFill/>
        </p:spPr>
        <p:txBody>
          <a:bodyPr wrap="none" rtlCol="0">
            <a:spAutoFit/>
          </a:bodyPr>
          <a:lstStyle/>
          <a:p>
            <a:r>
              <a:rPr lang="en-US" b="1" dirty="0" smtClean="0">
                <a:solidFill>
                  <a:srgbClr val="FFA92A"/>
                </a:solidFill>
              </a:rPr>
              <a:t>4</a:t>
            </a:r>
            <a:endParaRPr lang="en-US" b="1" dirty="0">
              <a:solidFill>
                <a:srgbClr val="FFA92A"/>
              </a:solidFill>
            </a:endParaRPr>
          </a:p>
        </p:txBody>
      </p:sp>
      <p:sp>
        <p:nvSpPr>
          <p:cNvPr id="16" name="TextBox 15"/>
          <p:cNvSpPr txBox="1"/>
          <p:nvPr/>
        </p:nvSpPr>
        <p:spPr>
          <a:xfrm>
            <a:off x="6451887" y="4855701"/>
            <a:ext cx="355837" cy="430887"/>
          </a:xfrm>
          <a:prstGeom prst="rect">
            <a:avLst/>
          </a:prstGeom>
          <a:noFill/>
        </p:spPr>
        <p:txBody>
          <a:bodyPr wrap="none" rtlCol="0">
            <a:spAutoFit/>
          </a:bodyPr>
          <a:lstStyle/>
          <a:p>
            <a:r>
              <a:rPr lang="en-US" b="1" dirty="0" smtClean="0">
                <a:solidFill>
                  <a:srgbClr val="FFA92A"/>
                </a:solidFill>
              </a:rPr>
              <a:t>7</a:t>
            </a:r>
            <a:endParaRPr lang="en-US" b="1" dirty="0">
              <a:solidFill>
                <a:srgbClr val="FFA92A"/>
              </a:solidFill>
            </a:endParaRPr>
          </a:p>
        </p:txBody>
      </p:sp>
    </p:spTree>
  </p:cSld>
  <p:clrMapOvr>
    <a:masterClrMapping/>
  </p:clrMapOvr>
  <p:transition spd="med">
    <p:wipe dir="r"/>
  </p:transition>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Rectangle 2"/>
          <p:cNvSpPr>
            <a:spLocks noGrp="1" noChangeArrowheads="1"/>
          </p:cNvSpPr>
          <p:nvPr>
            <p:ph type="title"/>
          </p:nvPr>
        </p:nvSpPr>
        <p:spPr/>
        <p:txBody>
          <a:bodyPr/>
          <a:lstStyle/>
          <a:p>
            <a:pPr eaLnBrk="1" hangingPunct="1"/>
            <a:r>
              <a:rPr lang="en-US" sz="1800">
                <a:latin typeface="Arial" charset="0"/>
              </a:rPr>
              <a:t>Anatomy of a Router</a:t>
            </a:r>
            <a:r>
              <a:rPr lang="en-US">
                <a:latin typeface="Arial" charset="0"/>
              </a:rPr>
              <a:t/>
            </a:r>
            <a:br>
              <a:rPr lang="en-US">
                <a:latin typeface="Arial" charset="0"/>
              </a:rPr>
            </a:br>
            <a:r>
              <a:rPr lang="en-US">
                <a:latin typeface="Arial" charset="0"/>
              </a:rPr>
              <a:t>Router Backplane</a:t>
            </a:r>
          </a:p>
        </p:txBody>
      </p:sp>
      <p:pic>
        <p:nvPicPr>
          <p:cNvPr id="78850" name="Picture 8"/>
          <p:cNvPicPr>
            <a:picLocks noChangeAspect="1" noChangeArrowheads="1"/>
          </p:cNvPicPr>
          <p:nvPr/>
        </p:nvPicPr>
        <p:blipFill>
          <a:blip r:embed="rId3" cstate="email">
            <a:extLst>
              <a:ext uri="{28A0092B-C50C-407E-A947-70E740481C1C}">
                <a14:useLocalDpi xmlns="" xmlns:a14="http://schemas.microsoft.com/office/drawing/2010/main" val="0"/>
              </a:ext>
            </a:extLst>
          </a:blip>
          <a:srcRect/>
          <a:stretch>
            <a:fillRect/>
          </a:stretch>
        </p:blipFill>
        <p:spPr bwMode="auto">
          <a:xfrm>
            <a:off x="587375" y="2863850"/>
            <a:ext cx="7969250" cy="20907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23" name="Rectangle 22"/>
          <p:cNvSpPr/>
          <p:nvPr/>
        </p:nvSpPr>
        <p:spPr>
          <a:xfrm>
            <a:off x="1100138" y="3917950"/>
            <a:ext cx="3616325" cy="520700"/>
          </a:xfrm>
          <a:prstGeom prst="rect">
            <a:avLst/>
          </a:prstGeom>
          <a:noFill/>
          <a:ln w="38100">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CA" sz="1200"/>
          </a:p>
        </p:txBody>
      </p:sp>
      <p:sp>
        <p:nvSpPr>
          <p:cNvPr id="78852" name="TextBox 23"/>
          <p:cNvSpPr txBox="1">
            <a:spLocks noChangeArrowheads="1"/>
          </p:cNvSpPr>
          <p:nvPr/>
        </p:nvSpPr>
        <p:spPr bwMode="auto">
          <a:xfrm>
            <a:off x="1915059" y="5772150"/>
            <a:ext cx="2345257" cy="2862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sz="1400" dirty="0"/>
              <a:t>Two 4 GB </a:t>
            </a:r>
            <a:r>
              <a:rPr lang="en-CA" sz="1400" dirty="0" smtClean="0"/>
              <a:t>Flash Card Slots</a:t>
            </a:r>
            <a:endParaRPr lang="en-CA" sz="1400" dirty="0"/>
          </a:p>
        </p:txBody>
      </p:sp>
      <p:sp>
        <p:nvSpPr>
          <p:cNvPr id="78853" name="TextBox 24"/>
          <p:cNvSpPr txBox="1">
            <a:spLocks noChangeArrowheads="1"/>
          </p:cNvSpPr>
          <p:nvPr/>
        </p:nvSpPr>
        <p:spPr bwMode="auto">
          <a:xfrm>
            <a:off x="1657378" y="1941513"/>
            <a:ext cx="2587568" cy="3139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sz="1600" dirty="0" smtClean="0"/>
              <a:t>Double-Wide </a:t>
            </a:r>
            <a:r>
              <a:rPr lang="en-CA" sz="1600" dirty="0"/>
              <a:t>E</a:t>
            </a:r>
            <a:r>
              <a:rPr lang="en-CA" sz="1600" dirty="0" smtClean="0"/>
              <a:t>HWIC </a:t>
            </a:r>
            <a:r>
              <a:rPr lang="en-CA" sz="1600" dirty="0"/>
              <a:t>slots</a:t>
            </a:r>
          </a:p>
        </p:txBody>
      </p:sp>
      <p:cxnSp>
        <p:nvCxnSpPr>
          <p:cNvPr id="26" name="Straight Arrow Connector 25"/>
          <p:cNvCxnSpPr>
            <a:stCxn id="78853" idx="2"/>
            <a:endCxn id="23" idx="0"/>
          </p:cNvCxnSpPr>
          <p:nvPr/>
        </p:nvCxnSpPr>
        <p:spPr>
          <a:xfrm flipH="1">
            <a:off x="2908301" y="2255445"/>
            <a:ext cx="42861" cy="1662505"/>
          </a:xfrm>
          <a:prstGeom prst="straightConnector1">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7" name="Rectangle 26"/>
          <p:cNvSpPr/>
          <p:nvPr/>
        </p:nvSpPr>
        <p:spPr>
          <a:xfrm>
            <a:off x="4859338" y="3910013"/>
            <a:ext cx="1714500" cy="573087"/>
          </a:xfrm>
          <a:prstGeom prst="rect">
            <a:avLst/>
          </a:prstGeom>
          <a:noFill/>
          <a:ln w="38100">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CA" sz="1200"/>
          </a:p>
        </p:txBody>
      </p:sp>
      <p:sp>
        <p:nvSpPr>
          <p:cNvPr id="78856" name="TextBox 27"/>
          <p:cNvSpPr txBox="1">
            <a:spLocks noChangeArrowheads="1"/>
          </p:cNvSpPr>
          <p:nvPr/>
        </p:nvSpPr>
        <p:spPr bwMode="auto">
          <a:xfrm>
            <a:off x="5191498" y="1938338"/>
            <a:ext cx="1039066" cy="3139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sz="1600" dirty="0"/>
              <a:t>EHWIC </a:t>
            </a:r>
            <a:r>
              <a:rPr lang="en-CA" sz="1600" dirty="0" smtClean="0"/>
              <a:t>0</a:t>
            </a:r>
            <a:endParaRPr lang="en-CA" sz="1600" dirty="0"/>
          </a:p>
        </p:txBody>
      </p:sp>
      <p:cxnSp>
        <p:nvCxnSpPr>
          <p:cNvPr id="29" name="Straight Arrow Connector 28"/>
          <p:cNvCxnSpPr>
            <a:stCxn id="78856" idx="2"/>
            <a:endCxn id="27" idx="0"/>
          </p:cNvCxnSpPr>
          <p:nvPr/>
        </p:nvCxnSpPr>
        <p:spPr>
          <a:xfrm>
            <a:off x="5711031" y="2252270"/>
            <a:ext cx="5557" cy="1657743"/>
          </a:xfrm>
          <a:prstGeom prst="straightConnector1">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29"/>
          <p:cNvSpPr/>
          <p:nvPr/>
        </p:nvSpPr>
        <p:spPr>
          <a:xfrm>
            <a:off x="6651625" y="3956050"/>
            <a:ext cx="447675" cy="379413"/>
          </a:xfrm>
          <a:prstGeom prst="rect">
            <a:avLst/>
          </a:prstGeom>
          <a:noFill/>
          <a:ln w="38100">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CA" sz="1200"/>
          </a:p>
        </p:txBody>
      </p:sp>
      <p:sp>
        <p:nvSpPr>
          <p:cNvPr id="78859" name="TextBox 30"/>
          <p:cNvSpPr txBox="1">
            <a:spLocks noChangeArrowheads="1"/>
          </p:cNvSpPr>
          <p:nvPr/>
        </p:nvSpPr>
        <p:spPr bwMode="auto">
          <a:xfrm>
            <a:off x="6532376" y="1938338"/>
            <a:ext cx="662361" cy="5355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sz="1600" dirty="0"/>
              <a:t>AUX </a:t>
            </a:r>
          </a:p>
          <a:p>
            <a:r>
              <a:rPr lang="en-CA" sz="1600" dirty="0"/>
              <a:t>P</a:t>
            </a:r>
            <a:r>
              <a:rPr lang="en-CA" sz="1600" dirty="0" smtClean="0"/>
              <a:t>ort</a:t>
            </a:r>
            <a:endParaRPr lang="en-CA" sz="1600" dirty="0"/>
          </a:p>
        </p:txBody>
      </p:sp>
      <p:cxnSp>
        <p:nvCxnSpPr>
          <p:cNvPr id="32" name="Straight Arrow Connector 31"/>
          <p:cNvCxnSpPr>
            <a:stCxn id="78859" idx="2"/>
            <a:endCxn id="30" idx="0"/>
          </p:cNvCxnSpPr>
          <p:nvPr/>
        </p:nvCxnSpPr>
        <p:spPr>
          <a:xfrm>
            <a:off x="6863557" y="2473869"/>
            <a:ext cx="11906" cy="1482181"/>
          </a:xfrm>
          <a:prstGeom prst="straightConnector1">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3" name="Rectangle 32"/>
          <p:cNvSpPr/>
          <p:nvPr/>
        </p:nvSpPr>
        <p:spPr>
          <a:xfrm>
            <a:off x="7740650" y="3956050"/>
            <a:ext cx="425450" cy="363538"/>
          </a:xfrm>
          <a:prstGeom prst="rect">
            <a:avLst/>
          </a:prstGeom>
          <a:noFill/>
          <a:ln w="38100">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CA" sz="1200"/>
          </a:p>
        </p:txBody>
      </p:sp>
      <p:sp>
        <p:nvSpPr>
          <p:cNvPr id="78862" name="TextBox 33"/>
          <p:cNvSpPr txBox="1">
            <a:spLocks noChangeArrowheads="1"/>
          </p:cNvSpPr>
          <p:nvPr/>
        </p:nvSpPr>
        <p:spPr bwMode="auto">
          <a:xfrm>
            <a:off x="7416941" y="1914525"/>
            <a:ext cx="1087157" cy="5355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sz="1600" dirty="0"/>
              <a:t>LAN</a:t>
            </a:r>
          </a:p>
          <a:p>
            <a:r>
              <a:rPr lang="en-CA" sz="1600" dirty="0"/>
              <a:t>I</a:t>
            </a:r>
            <a:r>
              <a:rPr lang="en-CA" sz="1600" dirty="0" smtClean="0"/>
              <a:t>nterfaces</a:t>
            </a:r>
            <a:endParaRPr lang="en-CA" sz="1600" dirty="0"/>
          </a:p>
        </p:txBody>
      </p:sp>
      <p:cxnSp>
        <p:nvCxnSpPr>
          <p:cNvPr id="35" name="Straight Arrow Connector 34"/>
          <p:cNvCxnSpPr>
            <a:stCxn id="78862" idx="2"/>
          </p:cNvCxnSpPr>
          <p:nvPr/>
        </p:nvCxnSpPr>
        <p:spPr>
          <a:xfrm flipH="1">
            <a:off x="7423151" y="2450056"/>
            <a:ext cx="537369" cy="1820319"/>
          </a:xfrm>
          <a:prstGeom prst="straightConnector1">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a:stCxn id="78862" idx="2"/>
            <a:endCxn id="33" idx="0"/>
          </p:cNvCxnSpPr>
          <p:nvPr/>
        </p:nvCxnSpPr>
        <p:spPr>
          <a:xfrm flipH="1">
            <a:off x="7953375" y="2450056"/>
            <a:ext cx="7145" cy="1505994"/>
          </a:xfrm>
          <a:prstGeom prst="straightConnector1">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7" name="Rectangle 36"/>
          <p:cNvSpPr/>
          <p:nvPr/>
        </p:nvSpPr>
        <p:spPr>
          <a:xfrm>
            <a:off x="7154863" y="4373563"/>
            <a:ext cx="393700" cy="346075"/>
          </a:xfrm>
          <a:prstGeom prst="rect">
            <a:avLst/>
          </a:prstGeom>
          <a:noFill/>
          <a:ln w="38100">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CA" sz="1200"/>
          </a:p>
        </p:txBody>
      </p:sp>
      <p:sp>
        <p:nvSpPr>
          <p:cNvPr id="38" name="Rectangle 37"/>
          <p:cNvSpPr/>
          <p:nvPr/>
        </p:nvSpPr>
        <p:spPr>
          <a:xfrm>
            <a:off x="7740650" y="4338638"/>
            <a:ext cx="439738" cy="363537"/>
          </a:xfrm>
          <a:prstGeom prst="rect">
            <a:avLst/>
          </a:prstGeom>
          <a:noFill/>
          <a:ln w="38100">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CA" sz="1200"/>
          </a:p>
        </p:txBody>
      </p:sp>
      <p:sp>
        <p:nvSpPr>
          <p:cNvPr id="78867" name="TextBox 38"/>
          <p:cNvSpPr txBox="1">
            <a:spLocks noChangeArrowheads="1"/>
          </p:cNvSpPr>
          <p:nvPr/>
        </p:nvSpPr>
        <p:spPr bwMode="auto">
          <a:xfrm>
            <a:off x="7661275" y="5407025"/>
            <a:ext cx="604838" cy="523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sz="1400"/>
              <a:t>USB </a:t>
            </a:r>
          </a:p>
          <a:p>
            <a:r>
              <a:rPr lang="en-CA" sz="1400"/>
              <a:t>Ports</a:t>
            </a:r>
          </a:p>
        </p:txBody>
      </p:sp>
      <p:cxnSp>
        <p:nvCxnSpPr>
          <p:cNvPr id="40" name="Straight Arrow Connector 39"/>
          <p:cNvCxnSpPr>
            <a:stCxn id="78867" idx="0"/>
            <a:endCxn id="38" idx="2"/>
          </p:cNvCxnSpPr>
          <p:nvPr/>
        </p:nvCxnSpPr>
        <p:spPr>
          <a:xfrm flipH="1" flipV="1">
            <a:off x="7961313" y="4702175"/>
            <a:ext cx="3175" cy="704850"/>
          </a:xfrm>
          <a:prstGeom prst="straightConnector1">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1" name="Rectangle 40"/>
          <p:cNvSpPr/>
          <p:nvPr/>
        </p:nvSpPr>
        <p:spPr>
          <a:xfrm>
            <a:off x="5935663" y="4486275"/>
            <a:ext cx="549275" cy="363538"/>
          </a:xfrm>
          <a:prstGeom prst="rect">
            <a:avLst/>
          </a:prstGeom>
          <a:noFill/>
          <a:ln w="38100">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CA" sz="1200"/>
          </a:p>
        </p:txBody>
      </p:sp>
      <p:sp>
        <p:nvSpPr>
          <p:cNvPr id="78870" name="TextBox 41"/>
          <p:cNvSpPr txBox="1">
            <a:spLocks noChangeArrowheads="1"/>
          </p:cNvSpPr>
          <p:nvPr/>
        </p:nvSpPr>
        <p:spPr bwMode="auto">
          <a:xfrm>
            <a:off x="5588000" y="5772150"/>
            <a:ext cx="1258888" cy="523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sz="1400"/>
              <a:t>Console </a:t>
            </a:r>
          </a:p>
          <a:p>
            <a:r>
              <a:rPr lang="en-CA" sz="1400"/>
              <a:t>USB Type B</a:t>
            </a:r>
          </a:p>
        </p:txBody>
      </p:sp>
      <p:cxnSp>
        <p:nvCxnSpPr>
          <p:cNvPr id="43" name="Straight Arrow Connector 42"/>
          <p:cNvCxnSpPr>
            <a:stCxn id="78870" idx="0"/>
            <a:endCxn id="41" idx="2"/>
          </p:cNvCxnSpPr>
          <p:nvPr/>
        </p:nvCxnSpPr>
        <p:spPr>
          <a:xfrm flipH="1" flipV="1">
            <a:off x="6210300" y="4849813"/>
            <a:ext cx="7938" cy="922337"/>
          </a:xfrm>
          <a:prstGeom prst="straightConnector1">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4" name="Rectangle 43"/>
          <p:cNvSpPr/>
          <p:nvPr/>
        </p:nvSpPr>
        <p:spPr>
          <a:xfrm>
            <a:off x="6645275" y="4373563"/>
            <a:ext cx="455613" cy="434975"/>
          </a:xfrm>
          <a:prstGeom prst="rect">
            <a:avLst/>
          </a:prstGeom>
          <a:noFill/>
          <a:ln w="38100">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CA" sz="1200"/>
          </a:p>
        </p:txBody>
      </p:sp>
      <p:sp>
        <p:nvSpPr>
          <p:cNvPr id="78873" name="TextBox 44"/>
          <p:cNvSpPr txBox="1">
            <a:spLocks noChangeArrowheads="1"/>
          </p:cNvSpPr>
          <p:nvPr/>
        </p:nvSpPr>
        <p:spPr bwMode="auto">
          <a:xfrm>
            <a:off x="6365875" y="5167313"/>
            <a:ext cx="1016000" cy="523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sz="1400"/>
              <a:t>Console RJ45</a:t>
            </a:r>
          </a:p>
        </p:txBody>
      </p:sp>
      <p:cxnSp>
        <p:nvCxnSpPr>
          <p:cNvPr id="46" name="Straight Arrow Connector 45"/>
          <p:cNvCxnSpPr>
            <a:stCxn id="78873" idx="0"/>
            <a:endCxn id="44" idx="2"/>
          </p:cNvCxnSpPr>
          <p:nvPr/>
        </p:nvCxnSpPr>
        <p:spPr>
          <a:xfrm flipV="1">
            <a:off x="6873875" y="4808538"/>
            <a:ext cx="0" cy="358775"/>
          </a:xfrm>
          <a:prstGeom prst="straightConnector1">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1252538" y="4483100"/>
            <a:ext cx="1590675" cy="290513"/>
          </a:xfrm>
          <a:prstGeom prst="rect">
            <a:avLst/>
          </a:prstGeom>
          <a:noFill/>
          <a:ln w="38100">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CA" sz="1200"/>
          </a:p>
        </p:txBody>
      </p:sp>
      <p:sp>
        <p:nvSpPr>
          <p:cNvPr id="48" name="Rectangle 47"/>
          <p:cNvSpPr/>
          <p:nvPr/>
        </p:nvSpPr>
        <p:spPr>
          <a:xfrm>
            <a:off x="3059113" y="4486275"/>
            <a:ext cx="1590675" cy="290513"/>
          </a:xfrm>
          <a:prstGeom prst="rect">
            <a:avLst/>
          </a:prstGeom>
          <a:noFill/>
          <a:ln w="38100">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CA" sz="1200"/>
          </a:p>
        </p:txBody>
      </p:sp>
      <p:cxnSp>
        <p:nvCxnSpPr>
          <p:cNvPr id="49" name="Straight Arrow Connector 48"/>
          <p:cNvCxnSpPr>
            <a:stCxn id="78852" idx="0"/>
            <a:endCxn id="48" idx="2"/>
          </p:cNvCxnSpPr>
          <p:nvPr/>
        </p:nvCxnSpPr>
        <p:spPr>
          <a:xfrm flipV="1">
            <a:off x="3087688" y="4776788"/>
            <a:ext cx="766763" cy="995362"/>
          </a:xfrm>
          <a:prstGeom prst="straightConnector1">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a:stCxn id="78852" idx="0"/>
            <a:endCxn id="47" idx="2"/>
          </p:cNvCxnSpPr>
          <p:nvPr/>
        </p:nvCxnSpPr>
        <p:spPr>
          <a:xfrm flipH="1" flipV="1">
            <a:off x="2047876" y="4773613"/>
            <a:ext cx="1039812" cy="998537"/>
          </a:xfrm>
          <a:prstGeom prst="straightConnector1">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med">
    <p:wipe dir="r"/>
  </p:transition>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Rectangle 2"/>
          <p:cNvSpPr>
            <a:spLocks noGrp="1" noChangeArrowheads="1"/>
          </p:cNvSpPr>
          <p:nvPr>
            <p:ph type="title"/>
          </p:nvPr>
        </p:nvSpPr>
        <p:spPr/>
        <p:txBody>
          <a:bodyPr/>
          <a:lstStyle/>
          <a:p>
            <a:pPr eaLnBrk="1" hangingPunct="1"/>
            <a:r>
              <a:rPr lang="en-US" sz="1800">
                <a:latin typeface="Arial" charset="0"/>
              </a:rPr>
              <a:t>Router Boot-up</a:t>
            </a:r>
            <a:r>
              <a:rPr lang="en-US">
                <a:latin typeface="Arial" charset="0"/>
              </a:rPr>
              <a:t/>
            </a:r>
            <a:br>
              <a:rPr lang="en-US">
                <a:latin typeface="Arial" charset="0"/>
              </a:rPr>
            </a:br>
            <a:r>
              <a:rPr lang="en-US">
                <a:latin typeface="Arial" charset="0"/>
              </a:rPr>
              <a:t>Bootset Files</a:t>
            </a:r>
          </a:p>
        </p:txBody>
      </p:sp>
      <p:pic>
        <p:nvPicPr>
          <p:cNvPr id="87042" name="Content Placeholder 1"/>
          <p:cNvPicPr>
            <a:picLocks noGrp="1" noChangeAspect="1"/>
          </p:cNvPicPr>
          <p:nvPr>
            <p:ph idx="1"/>
          </p:nvPr>
        </p:nvPicPr>
        <p:blipFill>
          <a:blip r:embed="rId3" cstate="email">
            <a:extLst>
              <a:ext uri="{28A0092B-C50C-407E-A947-70E740481C1C}">
                <a14:useLocalDpi xmlns="" xmlns:a14="http://schemas.microsoft.com/office/drawing/2010/main" val="0"/>
              </a:ext>
            </a:extLst>
          </a:blip>
          <a:srcRect l="-8420" r="-8420"/>
          <a:stretch>
            <a:fillRect/>
          </a:stretch>
        </p:blipFill>
        <p:spPr/>
      </p:pic>
    </p:spTree>
  </p:cSld>
  <p:clrMapOvr>
    <a:masterClrMapping/>
  </p:clrMapOvr>
  <p:transition spd="med">
    <p:wipe dir="r"/>
  </p:transition>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Rectangle 2"/>
          <p:cNvSpPr>
            <a:spLocks noGrp="1" noChangeArrowheads="1"/>
          </p:cNvSpPr>
          <p:nvPr>
            <p:ph type="title"/>
          </p:nvPr>
        </p:nvSpPr>
        <p:spPr/>
        <p:txBody>
          <a:bodyPr/>
          <a:lstStyle/>
          <a:p>
            <a:pPr eaLnBrk="1" hangingPunct="1"/>
            <a:r>
              <a:rPr lang="en-US" sz="1800">
                <a:latin typeface="Arial" charset="0"/>
              </a:rPr>
              <a:t>Router Boot-up</a:t>
            </a:r>
            <a:br>
              <a:rPr lang="en-US" sz="1800">
                <a:latin typeface="Arial" charset="0"/>
              </a:rPr>
            </a:br>
            <a:r>
              <a:rPr lang="en-US">
                <a:latin typeface="Arial" charset="0"/>
              </a:rPr>
              <a:t>Show Versions Output</a:t>
            </a:r>
          </a:p>
        </p:txBody>
      </p:sp>
      <p:sp>
        <p:nvSpPr>
          <p:cNvPr id="18" name="Rectangle 17"/>
          <p:cNvSpPr/>
          <p:nvPr/>
        </p:nvSpPr>
        <p:spPr>
          <a:xfrm>
            <a:off x="844550" y="2570163"/>
            <a:ext cx="4608513" cy="179387"/>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CA"/>
          </a:p>
        </p:txBody>
      </p:sp>
      <p:sp>
        <p:nvSpPr>
          <p:cNvPr id="19" name="Rectangle 18"/>
          <p:cNvSpPr/>
          <p:nvPr/>
        </p:nvSpPr>
        <p:spPr>
          <a:xfrm>
            <a:off x="844550" y="4067175"/>
            <a:ext cx="3852863" cy="288925"/>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CA"/>
          </a:p>
        </p:txBody>
      </p:sp>
      <p:sp>
        <p:nvSpPr>
          <p:cNvPr id="20" name="Rectangle 19"/>
          <p:cNvSpPr/>
          <p:nvPr/>
        </p:nvSpPr>
        <p:spPr>
          <a:xfrm>
            <a:off x="842963" y="3576638"/>
            <a:ext cx="2339975" cy="258762"/>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CA"/>
          </a:p>
        </p:txBody>
      </p:sp>
      <p:sp>
        <p:nvSpPr>
          <p:cNvPr id="21" name="Rectangle 20"/>
          <p:cNvSpPr/>
          <p:nvPr/>
        </p:nvSpPr>
        <p:spPr>
          <a:xfrm>
            <a:off x="844550" y="3333750"/>
            <a:ext cx="4968875" cy="179388"/>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CA"/>
          </a:p>
        </p:txBody>
      </p:sp>
      <p:sp>
        <p:nvSpPr>
          <p:cNvPr id="22" name="Rectangle 21"/>
          <p:cNvSpPr/>
          <p:nvPr/>
        </p:nvSpPr>
        <p:spPr>
          <a:xfrm>
            <a:off x="863600" y="2076450"/>
            <a:ext cx="4608513" cy="179388"/>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CA"/>
          </a:p>
        </p:txBody>
      </p:sp>
      <p:sp>
        <p:nvSpPr>
          <p:cNvPr id="23" name="Rectangle 22"/>
          <p:cNvSpPr/>
          <p:nvPr/>
        </p:nvSpPr>
        <p:spPr>
          <a:xfrm>
            <a:off x="836613" y="1509713"/>
            <a:ext cx="6913562" cy="252412"/>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CA"/>
          </a:p>
        </p:txBody>
      </p:sp>
      <p:sp>
        <p:nvSpPr>
          <p:cNvPr id="24" name="Rectangle 23"/>
          <p:cNvSpPr/>
          <p:nvPr/>
        </p:nvSpPr>
        <p:spPr>
          <a:xfrm>
            <a:off x="827088" y="1312863"/>
            <a:ext cx="7705725" cy="513397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CA"/>
          </a:p>
        </p:txBody>
      </p:sp>
      <p:sp>
        <p:nvSpPr>
          <p:cNvPr id="91145" name="TextBox 11"/>
          <p:cNvSpPr txBox="1">
            <a:spLocks noChangeArrowheads="1"/>
          </p:cNvSpPr>
          <p:nvPr/>
        </p:nvSpPr>
        <p:spPr bwMode="auto">
          <a:xfrm>
            <a:off x="827088" y="1312863"/>
            <a:ext cx="7632700" cy="3708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pPr algn="l"/>
            <a:r>
              <a:rPr lang="en-CA" sz="900">
                <a:latin typeface="Courier New" charset="0"/>
                <a:cs typeface="Courier New" charset="0"/>
              </a:rPr>
              <a:t>Router# </a:t>
            </a:r>
            <a:r>
              <a:rPr lang="en-CA" sz="900" b="1">
                <a:latin typeface="Courier New" charset="0"/>
                <a:cs typeface="Courier New" charset="0"/>
              </a:rPr>
              <a:t>show version</a:t>
            </a:r>
          </a:p>
          <a:p>
            <a:pPr algn="l"/>
            <a:r>
              <a:rPr lang="en-CA" sz="900">
                <a:latin typeface="Courier New" charset="0"/>
                <a:cs typeface="Courier New" charset="0"/>
              </a:rPr>
              <a:t>Cisco IOS Software, C1900 Software (C1900-UNIVERSALK9-M), Version 15.2(4)M1, RELEASE SOFTWARE (fc1)</a:t>
            </a:r>
          </a:p>
          <a:p>
            <a:pPr algn="l"/>
            <a:r>
              <a:rPr lang="en-CA" sz="900">
                <a:latin typeface="Courier New" charset="0"/>
                <a:cs typeface="Courier New" charset="0"/>
              </a:rPr>
              <a:t>Technical Support: http://www.cisco.com/techsupport</a:t>
            </a:r>
          </a:p>
          <a:p>
            <a:pPr algn="l"/>
            <a:r>
              <a:rPr lang="en-CA" sz="900">
                <a:latin typeface="Courier New" charset="0"/>
                <a:cs typeface="Courier New" charset="0"/>
              </a:rPr>
              <a:t>Copyright (c) 1986-2012 by Cisco Systems, Inc.</a:t>
            </a:r>
          </a:p>
          <a:p>
            <a:pPr algn="l"/>
            <a:r>
              <a:rPr lang="en-CA" sz="900">
                <a:latin typeface="Courier New" charset="0"/>
                <a:cs typeface="Courier New" charset="0"/>
              </a:rPr>
              <a:t>Compiled Thu 26-Jul-12 19:34 by prod_rel_team</a:t>
            </a:r>
          </a:p>
          <a:p>
            <a:pPr algn="l"/>
            <a:endParaRPr lang="en-CA" sz="900">
              <a:latin typeface="Courier New" charset="0"/>
              <a:cs typeface="Courier New" charset="0"/>
            </a:endParaRPr>
          </a:p>
          <a:p>
            <a:pPr algn="l"/>
            <a:r>
              <a:rPr lang="en-CA" sz="900">
                <a:latin typeface="Courier New" charset="0"/>
                <a:cs typeface="Courier New" charset="0"/>
              </a:rPr>
              <a:t>ROM: System Bootstrap, Version 15.0(1r)M15, RELEASE SOFTWARE (fc1)</a:t>
            </a:r>
          </a:p>
          <a:p>
            <a:pPr algn="l"/>
            <a:endParaRPr lang="en-CA" sz="900">
              <a:latin typeface="Courier New" charset="0"/>
              <a:cs typeface="Courier New" charset="0"/>
            </a:endParaRPr>
          </a:p>
          <a:p>
            <a:pPr algn="l"/>
            <a:r>
              <a:rPr lang="en-CA" sz="900">
                <a:latin typeface="Courier New" charset="0"/>
                <a:cs typeface="Courier New" charset="0"/>
              </a:rPr>
              <a:t>Router uptime is 10 hours, 9 minutes</a:t>
            </a:r>
          </a:p>
          <a:p>
            <a:pPr algn="l"/>
            <a:r>
              <a:rPr lang="en-CA" sz="900">
                <a:latin typeface="Courier New" charset="0"/>
                <a:cs typeface="Courier New" charset="0"/>
              </a:rPr>
              <a:t>System returned to ROM by power-on</a:t>
            </a:r>
          </a:p>
          <a:p>
            <a:pPr algn="l"/>
            <a:r>
              <a:rPr lang="en-CA" sz="900">
                <a:latin typeface="Courier New" charset="0"/>
                <a:cs typeface="Courier New" charset="0"/>
              </a:rPr>
              <a:t>System image file is "flash0:c1900-universalk9-mz.SPA.152-4.M1.bin"</a:t>
            </a:r>
          </a:p>
          <a:p>
            <a:pPr algn="l"/>
            <a:r>
              <a:rPr lang="en-CA" sz="900">
                <a:latin typeface="Courier New" charset="0"/>
                <a:cs typeface="Courier New" charset="0"/>
              </a:rPr>
              <a:t>Last reload type: Normal Reload</a:t>
            </a:r>
          </a:p>
          <a:p>
            <a:pPr algn="l"/>
            <a:r>
              <a:rPr lang="en-CA" sz="900">
                <a:latin typeface="Courier New" charset="0"/>
                <a:cs typeface="Courier New" charset="0"/>
              </a:rPr>
              <a:t>Last reload reason: power-on</a:t>
            </a:r>
          </a:p>
          <a:p>
            <a:pPr algn="l"/>
            <a:endParaRPr lang="en-CA" sz="900">
              <a:latin typeface="Courier New" charset="0"/>
              <a:cs typeface="Courier New" charset="0"/>
            </a:endParaRPr>
          </a:p>
          <a:p>
            <a:pPr algn="l"/>
            <a:r>
              <a:rPr lang="en-CA" sz="900">
                <a:latin typeface="Courier New" charset="0"/>
                <a:cs typeface="Courier New" charset="0"/>
              </a:rPr>
              <a:t>&lt;Output omitted&gt;</a:t>
            </a:r>
          </a:p>
          <a:p>
            <a:pPr algn="l"/>
            <a:endParaRPr lang="en-CA" sz="900">
              <a:latin typeface="Courier New" charset="0"/>
              <a:cs typeface="Courier New" charset="0"/>
            </a:endParaRPr>
          </a:p>
          <a:p>
            <a:pPr algn="l"/>
            <a:r>
              <a:rPr lang="en-CA" sz="900">
                <a:latin typeface="Courier New" charset="0"/>
                <a:cs typeface="Courier New" charset="0"/>
              </a:rPr>
              <a:t>Cisco CISCO1941/K9 (revision 1.0) with 446464K/77824K bytes of memory.</a:t>
            </a:r>
          </a:p>
          <a:p>
            <a:pPr algn="l"/>
            <a:r>
              <a:rPr lang="en-CA" sz="900">
                <a:latin typeface="Courier New" charset="0"/>
                <a:cs typeface="Courier New" charset="0"/>
              </a:rPr>
              <a:t>Processor board ID FTX1636848Z</a:t>
            </a:r>
          </a:p>
          <a:p>
            <a:pPr algn="l"/>
            <a:r>
              <a:rPr lang="en-CA" sz="900">
                <a:latin typeface="Courier New" charset="0"/>
                <a:cs typeface="Courier New" charset="0"/>
              </a:rPr>
              <a:t>2 Gigabit Ethernet interfaces</a:t>
            </a:r>
          </a:p>
          <a:p>
            <a:pPr algn="l"/>
            <a:r>
              <a:rPr lang="en-CA" sz="900">
                <a:latin typeface="Courier New" charset="0"/>
                <a:cs typeface="Courier New" charset="0"/>
              </a:rPr>
              <a:t>2 Serial(sync/async) interfaces</a:t>
            </a:r>
          </a:p>
          <a:p>
            <a:pPr algn="l"/>
            <a:r>
              <a:rPr lang="en-CA" sz="900">
                <a:latin typeface="Courier New" charset="0"/>
                <a:cs typeface="Courier New" charset="0"/>
              </a:rPr>
              <a:t>1 terminal line</a:t>
            </a:r>
          </a:p>
          <a:p>
            <a:pPr algn="l"/>
            <a:r>
              <a:rPr lang="en-CA" sz="900">
                <a:latin typeface="Courier New" charset="0"/>
                <a:cs typeface="Courier New" charset="0"/>
              </a:rPr>
              <a:t>DRAM configuration is 64 bits wide with parity disabled.</a:t>
            </a:r>
          </a:p>
          <a:p>
            <a:pPr algn="l"/>
            <a:r>
              <a:rPr lang="en-CA" sz="900">
                <a:latin typeface="Courier New" charset="0"/>
                <a:cs typeface="Courier New" charset="0"/>
              </a:rPr>
              <a:t>255K bytes of non-volatile configuration memory.</a:t>
            </a:r>
          </a:p>
          <a:p>
            <a:pPr algn="l"/>
            <a:r>
              <a:rPr lang="en-CA" sz="900">
                <a:latin typeface="Courier New" charset="0"/>
                <a:cs typeface="Courier New" charset="0"/>
              </a:rPr>
              <a:t>250880K bytes of ATA System CompactFlash 0 (Read/Write)</a:t>
            </a:r>
          </a:p>
          <a:p>
            <a:pPr algn="l"/>
            <a:endParaRPr lang="en-CA" sz="900">
              <a:latin typeface="Courier New" charset="0"/>
              <a:cs typeface="Courier New" charset="0"/>
            </a:endParaRPr>
          </a:p>
          <a:p>
            <a:pPr algn="l"/>
            <a:r>
              <a:rPr lang="en-CA" sz="900">
                <a:latin typeface="Courier New" charset="0"/>
                <a:cs typeface="Courier New" charset="0"/>
              </a:rPr>
              <a:t>&lt;Output omitted&gt;</a:t>
            </a:r>
          </a:p>
          <a:p>
            <a:pPr algn="l"/>
            <a:endParaRPr lang="en-CA" sz="900">
              <a:latin typeface="Courier New" charset="0"/>
              <a:cs typeface="Courier New" charset="0"/>
            </a:endParaRPr>
          </a:p>
          <a:p>
            <a:pPr algn="l"/>
            <a:r>
              <a:rPr lang="en-CA" sz="900">
                <a:latin typeface="Courier New" charset="0"/>
                <a:cs typeface="Courier New" charset="0"/>
              </a:rPr>
              <a:t>Technology Package License Information for Module:'c1900' </a:t>
            </a:r>
          </a:p>
          <a:p>
            <a:pPr algn="l"/>
            <a:endParaRPr lang="en-CA" sz="900">
              <a:latin typeface="Courier New" charset="0"/>
              <a:cs typeface="Courier New" charset="0"/>
            </a:endParaRPr>
          </a:p>
          <a:p>
            <a:pPr algn="l"/>
            <a:r>
              <a:rPr lang="en-CA" sz="900">
                <a:latin typeface="Courier New" charset="0"/>
                <a:cs typeface="Courier New" charset="0"/>
              </a:rPr>
              <a:t>-----------------------------------------------------------------</a:t>
            </a:r>
          </a:p>
          <a:p>
            <a:pPr algn="l"/>
            <a:r>
              <a:rPr lang="en-CA" sz="900">
                <a:latin typeface="Courier New" charset="0"/>
                <a:cs typeface="Courier New" charset="0"/>
              </a:rPr>
              <a:t>Technology    Technology-package           Technology-package</a:t>
            </a:r>
          </a:p>
          <a:p>
            <a:pPr algn="l"/>
            <a:r>
              <a:rPr lang="en-CA" sz="900">
                <a:latin typeface="Courier New" charset="0"/>
                <a:cs typeface="Courier New" charset="0"/>
              </a:rPr>
              <a:t>              Current       Type           Next reboot  </a:t>
            </a:r>
          </a:p>
          <a:p>
            <a:pPr algn="l"/>
            <a:r>
              <a:rPr lang="en-CA" sz="900">
                <a:latin typeface="Courier New" charset="0"/>
                <a:cs typeface="Courier New" charset="0"/>
              </a:rPr>
              <a:t>------------------------------------------------------------------</a:t>
            </a:r>
          </a:p>
          <a:p>
            <a:pPr algn="l"/>
            <a:r>
              <a:rPr lang="en-CA" sz="900">
                <a:latin typeface="Courier New" charset="0"/>
                <a:cs typeface="Courier New" charset="0"/>
              </a:rPr>
              <a:t>ipbase        ipbasek9      Permanent      ipbasek9</a:t>
            </a:r>
          </a:p>
          <a:p>
            <a:pPr algn="l"/>
            <a:r>
              <a:rPr lang="en-CA" sz="900">
                <a:latin typeface="Courier New" charset="0"/>
                <a:cs typeface="Courier New" charset="0"/>
              </a:rPr>
              <a:t>security      None          None           None</a:t>
            </a:r>
          </a:p>
          <a:p>
            <a:pPr algn="l"/>
            <a:r>
              <a:rPr lang="en-CA" sz="900">
                <a:latin typeface="Courier New" charset="0"/>
                <a:cs typeface="Courier New" charset="0"/>
              </a:rPr>
              <a:t>data          None          None           None</a:t>
            </a:r>
          </a:p>
          <a:p>
            <a:pPr algn="l"/>
            <a:endParaRPr lang="en-CA" sz="900">
              <a:latin typeface="Courier New" charset="0"/>
              <a:cs typeface="Courier New" charset="0"/>
            </a:endParaRPr>
          </a:p>
          <a:p>
            <a:pPr algn="l"/>
            <a:r>
              <a:rPr lang="en-CA" sz="900">
                <a:latin typeface="Courier New" charset="0"/>
                <a:cs typeface="Courier New" charset="0"/>
              </a:rPr>
              <a:t>Configuration register is 0x2142 (will be 0x2102 at next reload)</a:t>
            </a:r>
          </a:p>
          <a:p>
            <a:pPr algn="l"/>
            <a:endParaRPr lang="en-CA" sz="900">
              <a:latin typeface="Courier New" charset="0"/>
              <a:cs typeface="Courier New" charset="0"/>
            </a:endParaRPr>
          </a:p>
          <a:p>
            <a:pPr algn="l"/>
            <a:r>
              <a:rPr lang="en-CA" sz="900">
                <a:latin typeface="Courier New" charset="0"/>
                <a:cs typeface="Courier New" charset="0"/>
              </a:rPr>
              <a:t>Router#</a:t>
            </a:r>
          </a:p>
        </p:txBody>
      </p:sp>
    </p:spTree>
  </p:cSld>
  <p:clrMapOvr>
    <a:masterClrMapping/>
  </p:clrMapOvr>
  <p:transition spd="med">
    <p:wipe dir="r"/>
  </p:transition>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112889" y="2263775"/>
            <a:ext cx="4473222" cy="1481138"/>
          </a:xfrm>
        </p:spPr>
        <p:txBody>
          <a:bodyPr/>
          <a:lstStyle/>
          <a:p>
            <a:pPr eaLnBrk="1" hangingPunct="1"/>
            <a:r>
              <a:rPr lang="en-US" sz="2400" dirty="0" smtClean="0"/>
              <a:t>Configuring </a:t>
            </a:r>
            <a:r>
              <a:rPr lang="en-US" sz="2400" dirty="0"/>
              <a:t>a </a:t>
            </a:r>
            <a:r>
              <a:rPr lang="en-US" sz="2400" dirty="0" smtClean="0"/>
              <a:t>Router</a:t>
            </a:r>
            <a:endParaRPr lang="en-US" sz="2400" dirty="0"/>
          </a:p>
        </p:txBody>
      </p:sp>
    </p:spTree>
    <p:extLst>
      <p:ext uri="{BB962C8B-B14F-4D97-AF65-F5344CB8AC3E}">
        <p14:creationId xmlns="" xmlns:p14="http://schemas.microsoft.com/office/powerpoint/2010/main" val="2077548476"/>
      </p:ext>
    </p:extLst>
  </p:cSld>
  <p:clrMapOvr>
    <a:masterClrMapping/>
  </p:clrMapOvr>
  <p:transition>
    <p:wipe dir="r"/>
  </p:transition>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3" name="Rectangle 2"/>
          <p:cNvSpPr>
            <a:spLocks noGrp="1" noChangeArrowheads="1"/>
          </p:cNvSpPr>
          <p:nvPr>
            <p:ph type="title"/>
          </p:nvPr>
        </p:nvSpPr>
        <p:spPr/>
        <p:txBody>
          <a:bodyPr/>
          <a:lstStyle/>
          <a:p>
            <a:pPr eaLnBrk="1" hangingPunct="1"/>
            <a:r>
              <a:rPr lang="en-US">
                <a:latin typeface="Arial" charset="0"/>
              </a:rPr>
              <a:t/>
            </a:r>
            <a:br>
              <a:rPr lang="en-US">
                <a:latin typeface="Arial" charset="0"/>
              </a:rPr>
            </a:br>
            <a:r>
              <a:rPr lang="en-US" sz="1800">
                <a:latin typeface="Arial" charset="0"/>
              </a:rPr>
              <a:t>Configure Initial Settings</a:t>
            </a:r>
            <a:br>
              <a:rPr lang="en-US" sz="1800">
                <a:latin typeface="Arial" charset="0"/>
              </a:rPr>
            </a:br>
            <a:r>
              <a:rPr lang="en-US">
                <a:latin typeface="Arial" charset="0"/>
              </a:rPr>
              <a:t>Router Configuration Steps</a:t>
            </a:r>
          </a:p>
        </p:txBody>
      </p:sp>
      <p:cxnSp>
        <p:nvCxnSpPr>
          <p:cNvPr id="4" name="Straight Connector 3"/>
          <p:cNvCxnSpPr/>
          <p:nvPr/>
        </p:nvCxnSpPr>
        <p:spPr bwMode="auto">
          <a:xfrm flipH="1">
            <a:off x="5384800" y="1568450"/>
            <a:ext cx="1160463" cy="366713"/>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95235" name="TextBox 4"/>
          <p:cNvSpPr txBox="1">
            <a:spLocks noChangeArrowheads="1"/>
          </p:cNvSpPr>
          <p:nvPr/>
        </p:nvSpPr>
        <p:spPr bwMode="auto">
          <a:xfrm>
            <a:off x="442913" y="2949575"/>
            <a:ext cx="3803650" cy="1166813"/>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pPr algn="l"/>
            <a:r>
              <a:rPr lang="en-CA" sz="1100">
                <a:latin typeface="Courier New" charset="0"/>
                <a:cs typeface="Courier New" charset="0"/>
              </a:rPr>
              <a:t>Router&gt; </a:t>
            </a:r>
            <a:r>
              <a:rPr lang="en-CA" sz="1100" b="1">
                <a:latin typeface="Courier New" charset="0"/>
                <a:cs typeface="Courier New" charset="0"/>
              </a:rPr>
              <a:t>enable</a:t>
            </a:r>
          </a:p>
          <a:p>
            <a:pPr algn="l"/>
            <a:r>
              <a:rPr lang="en-CA" sz="1100">
                <a:latin typeface="Courier New" charset="0"/>
                <a:cs typeface="Courier New" charset="0"/>
              </a:rPr>
              <a:t>Router# </a:t>
            </a:r>
            <a:r>
              <a:rPr lang="en-CA" sz="1100" b="1">
                <a:latin typeface="Courier New" charset="0"/>
                <a:cs typeface="Courier New" charset="0"/>
              </a:rPr>
              <a:t>configure terminal </a:t>
            </a:r>
          </a:p>
          <a:p>
            <a:pPr algn="l"/>
            <a:r>
              <a:rPr lang="en-CA" sz="1100">
                <a:latin typeface="Courier New" charset="0"/>
                <a:cs typeface="Courier New" charset="0"/>
              </a:rPr>
              <a:t>Enter configuration commands, one per line.  End with CNTL/Z.</a:t>
            </a:r>
          </a:p>
          <a:p>
            <a:pPr algn="l"/>
            <a:r>
              <a:rPr lang="en-CA" sz="1100">
                <a:latin typeface="Courier New" charset="0"/>
                <a:cs typeface="Courier New" charset="0"/>
              </a:rPr>
              <a:t>Router(config)# </a:t>
            </a:r>
            <a:r>
              <a:rPr lang="en-CA" sz="1100" b="1">
                <a:latin typeface="Courier New" charset="0"/>
                <a:cs typeface="Courier New" charset="0"/>
              </a:rPr>
              <a:t>hostname R1</a:t>
            </a:r>
          </a:p>
          <a:p>
            <a:pPr algn="l"/>
            <a:r>
              <a:rPr lang="en-CA" sz="1100">
                <a:latin typeface="Courier New" charset="0"/>
                <a:cs typeface="Courier New" charset="0"/>
              </a:rPr>
              <a:t>R1(config)#</a:t>
            </a:r>
          </a:p>
        </p:txBody>
      </p:sp>
      <p:cxnSp>
        <p:nvCxnSpPr>
          <p:cNvPr id="6" name="Straight Connector 5"/>
          <p:cNvCxnSpPr>
            <a:stCxn id="95249" idx="3"/>
            <a:endCxn id="95264" idx="1"/>
          </p:cNvCxnSpPr>
          <p:nvPr/>
        </p:nvCxnSpPr>
        <p:spPr bwMode="auto">
          <a:xfrm>
            <a:off x="7283450" y="2282825"/>
            <a:ext cx="409575" cy="11113"/>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7" name="Straight Connector 6"/>
          <p:cNvCxnSpPr>
            <a:stCxn id="95246" idx="3"/>
            <a:endCxn id="95262" idx="3"/>
          </p:cNvCxnSpPr>
          <p:nvPr/>
        </p:nvCxnSpPr>
        <p:spPr bwMode="auto">
          <a:xfrm flipV="1">
            <a:off x="7280275" y="1549400"/>
            <a:ext cx="896938" cy="19050"/>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95238" name="Freeform 9"/>
          <p:cNvSpPr>
            <a:spLocks/>
          </p:cNvSpPr>
          <p:nvPr/>
        </p:nvSpPr>
        <p:spPr bwMode="auto">
          <a:xfrm>
            <a:off x="3619500" y="1747838"/>
            <a:ext cx="1595438" cy="173037"/>
          </a:xfrm>
          <a:custGeom>
            <a:avLst/>
            <a:gdLst>
              <a:gd name="T0" fmla="*/ 0 w 2017"/>
              <a:gd name="T1" fmla="*/ 0 h 97"/>
              <a:gd name="T2" fmla="*/ 2147483647 w 2017"/>
              <a:gd name="T3" fmla="*/ 0 h 97"/>
              <a:gd name="T4" fmla="*/ 2147483647 w 2017"/>
              <a:gd name="T5" fmla="*/ 2147483647 h 97"/>
              <a:gd name="T6" fmla="*/ 2147483647 w 2017"/>
              <a:gd name="T7" fmla="*/ 2147483647 h 97"/>
              <a:gd name="T8" fmla="*/ 0 60000 65536"/>
              <a:gd name="T9" fmla="*/ 0 60000 65536"/>
              <a:gd name="T10" fmla="*/ 0 60000 65536"/>
              <a:gd name="T11" fmla="*/ 0 60000 65536"/>
              <a:gd name="T12" fmla="*/ 0 w 2017"/>
              <a:gd name="T13" fmla="*/ 0 h 97"/>
              <a:gd name="T14" fmla="*/ 2017 w 2017"/>
              <a:gd name="T15" fmla="*/ 97 h 97"/>
            </a:gdLst>
            <a:ahLst/>
            <a:cxnLst>
              <a:cxn ang="T8">
                <a:pos x="T0" y="T1"/>
              </a:cxn>
              <a:cxn ang="T9">
                <a:pos x="T2" y="T3"/>
              </a:cxn>
              <a:cxn ang="T10">
                <a:pos x="T4" y="T5"/>
              </a:cxn>
              <a:cxn ang="T11">
                <a:pos x="T6" y="T7"/>
              </a:cxn>
            </a:cxnLst>
            <a:rect l="T12" t="T13" r="T14" b="T15"/>
            <a:pathLst>
              <a:path w="2017" h="97">
                <a:moveTo>
                  <a:pt x="0" y="0"/>
                </a:moveTo>
                <a:lnTo>
                  <a:pt x="1008" y="0"/>
                </a:lnTo>
                <a:lnTo>
                  <a:pt x="912" y="96"/>
                </a:lnTo>
                <a:lnTo>
                  <a:pt x="2016" y="96"/>
                </a:lnTo>
              </a:path>
            </a:pathLst>
          </a:custGeom>
          <a:noFill/>
          <a:ln w="25400" cap="rnd">
            <a:solidFill>
              <a:schemeClr val="accent2"/>
            </a:solidFill>
            <a:round/>
            <a:headEnd type="none" w="sm" len="sm"/>
            <a:tailEnd type="none" w="sm" len="sm"/>
          </a:ln>
          <a:extLst>
            <a:ext uri="{909E8E84-426E-40DD-AFC4-6F175D3DCCD1}">
              <a14:hiddenFill xmlns="" xmlns:a14="http://schemas.microsoft.com/office/drawing/2010/main">
                <a:solidFill>
                  <a:srgbClr val="FFFFFF"/>
                </a:solidFill>
              </a14:hiddenFill>
            </a:ext>
          </a:extLst>
        </p:spPr>
        <p:txBody>
          <a:bodyPr/>
          <a:lstStyle/>
          <a:p>
            <a:endParaRPr lang="en-US"/>
          </a:p>
        </p:txBody>
      </p:sp>
      <p:cxnSp>
        <p:nvCxnSpPr>
          <p:cNvPr id="9" name="Straight Connector 8"/>
          <p:cNvCxnSpPr>
            <a:stCxn id="95243" idx="1"/>
            <a:endCxn id="95271" idx="0"/>
          </p:cNvCxnSpPr>
          <p:nvPr/>
        </p:nvCxnSpPr>
        <p:spPr bwMode="auto">
          <a:xfrm flipV="1">
            <a:off x="1630363" y="1808163"/>
            <a:ext cx="1747837" cy="481012"/>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10" name="Straight Connector 9"/>
          <p:cNvCxnSpPr>
            <a:stCxn id="95241" idx="0"/>
            <a:endCxn id="95271" idx="0"/>
          </p:cNvCxnSpPr>
          <p:nvPr/>
        </p:nvCxnSpPr>
        <p:spPr bwMode="auto">
          <a:xfrm>
            <a:off x="1998663" y="1389063"/>
            <a:ext cx="1379537" cy="419100"/>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pic>
        <p:nvPicPr>
          <p:cNvPr id="95241" name="Picture 41"/>
          <p:cNvPicPr>
            <a:picLocks noChangeAspect="1" noChangeArrowheads="1"/>
          </p:cNvPicPr>
          <p:nvPr/>
        </p:nvPicPr>
        <p:blipFill>
          <a:blip r:embed="rId3" cstate="email">
            <a:extLst>
              <a:ext uri="{28A0092B-C50C-407E-A947-70E740481C1C}">
                <a14:useLocalDpi xmlns="" xmlns:a14="http://schemas.microsoft.com/office/drawing/2010/main" val="0"/>
              </a:ext>
            </a:extLst>
          </a:blip>
          <a:srcRect/>
          <a:stretch>
            <a:fillRect/>
          </a:stretch>
        </p:blipFill>
        <p:spPr bwMode="auto">
          <a:xfrm>
            <a:off x="1630363" y="1389063"/>
            <a:ext cx="735012" cy="3143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95242" name="TextBox 11"/>
          <p:cNvSpPr txBox="1">
            <a:spLocks noChangeArrowheads="1"/>
          </p:cNvSpPr>
          <p:nvPr/>
        </p:nvSpPr>
        <p:spPr bwMode="auto">
          <a:xfrm>
            <a:off x="1427163" y="1092200"/>
            <a:ext cx="1292225" cy="2778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sz="1200" b="1"/>
              <a:t>192.168.10.0/24</a:t>
            </a:r>
            <a:endParaRPr lang="en-CA" b="1"/>
          </a:p>
        </p:txBody>
      </p:sp>
      <p:pic>
        <p:nvPicPr>
          <p:cNvPr id="95243" name="Picture 41"/>
          <p:cNvPicPr>
            <a:picLocks noChangeAspect="1" noChangeArrowheads="1"/>
          </p:cNvPicPr>
          <p:nvPr/>
        </p:nvPicPr>
        <p:blipFill>
          <a:blip r:embed="rId3" cstate="email">
            <a:extLst>
              <a:ext uri="{28A0092B-C50C-407E-A947-70E740481C1C}">
                <a14:useLocalDpi xmlns="" xmlns:a14="http://schemas.microsoft.com/office/drawing/2010/main" val="0"/>
              </a:ext>
            </a:extLst>
          </a:blip>
          <a:srcRect/>
          <a:stretch>
            <a:fillRect/>
          </a:stretch>
        </p:blipFill>
        <p:spPr bwMode="auto">
          <a:xfrm>
            <a:off x="1630363" y="2132013"/>
            <a:ext cx="735012" cy="3143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14" name="Straight Connector 13"/>
          <p:cNvCxnSpPr>
            <a:stCxn id="95249" idx="1"/>
            <a:endCxn id="95248" idx="0"/>
          </p:cNvCxnSpPr>
          <p:nvPr/>
        </p:nvCxnSpPr>
        <p:spPr bwMode="auto">
          <a:xfrm flipH="1" flipV="1">
            <a:off x="5519738" y="1808163"/>
            <a:ext cx="1028700" cy="474662"/>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15" name="Straight Connector 14"/>
          <p:cNvCxnSpPr>
            <a:stCxn id="95246" idx="1"/>
          </p:cNvCxnSpPr>
          <p:nvPr/>
        </p:nvCxnSpPr>
        <p:spPr bwMode="auto">
          <a:xfrm flipH="1">
            <a:off x="5384800" y="1568450"/>
            <a:ext cx="1160463" cy="366713"/>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pic>
        <p:nvPicPr>
          <p:cNvPr id="95246" name="Picture 41"/>
          <p:cNvPicPr>
            <a:picLocks noChangeAspect="1" noChangeArrowheads="1"/>
          </p:cNvPicPr>
          <p:nvPr/>
        </p:nvPicPr>
        <p:blipFill>
          <a:blip r:embed="rId3" cstate="email">
            <a:extLst>
              <a:ext uri="{28A0092B-C50C-407E-A947-70E740481C1C}">
                <a14:useLocalDpi xmlns="" xmlns:a14="http://schemas.microsoft.com/office/drawing/2010/main" val="0"/>
              </a:ext>
            </a:extLst>
          </a:blip>
          <a:srcRect/>
          <a:stretch>
            <a:fillRect/>
          </a:stretch>
        </p:blipFill>
        <p:spPr bwMode="auto">
          <a:xfrm>
            <a:off x="6545263" y="1411288"/>
            <a:ext cx="735012" cy="3143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95247" name="Picture 37"/>
          <p:cNvPicPr>
            <a:picLocks noChangeArrowheads="1"/>
          </p:cNvPicPr>
          <p:nvPr/>
        </p:nvPicPr>
        <p:blipFill>
          <a:blip r:embed="rId4" cstate="email">
            <a:extLst>
              <a:ext uri="{28A0092B-C50C-407E-A947-70E740481C1C}">
                <a14:useLocalDpi xmlns="" xmlns:a14="http://schemas.microsoft.com/office/drawing/2010/main" val="0"/>
              </a:ext>
            </a:extLst>
          </a:blip>
          <a:srcRect/>
          <a:stretch>
            <a:fillRect/>
          </a:stretch>
        </p:blipFill>
        <p:spPr bwMode="auto">
          <a:xfrm>
            <a:off x="5164138" y="1633538"/>
            <a:ext cx="693737" cy="4111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95248" name="TextBox 17"/>
          <p:cNvSpPr txBox="1">
            <a:spLocks noChangeArrowheads="1"/>
          </p:cNvSpPr>
          <p:nvPr/>
        </p:nvSpPr>
        <p:spPr bwMode="auto">
          <a:xfrm>
            <a:off x="5329238" y="1808163"/>
            <a:ext cx="381000" cy="2762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sz="1200" b="1">
                <a:solidFill>
                  <a:schemeClr val="bg1"/>
                </a:solidFill>
              </a:rPr>
              <a:t>R2</a:t>
            </a:r>
            <a:endParaRPr lang="en-CA" b="1">
              <a:solidFill>
                <a:schemeClr val="bg1"/>
              </a:solidFill>
            </a:endParaRPr>
          </a:p>
        </p:txBody>
      </p:sp>
      <p:pic>
        <p:nvPicPr>
          <p:cNvPr id="95249" name="Picture 18"/>
          <p:cNvPicPr>
            <a:picLocks noChangeAspect="1" noChangeArrowheads="1"/>
          </p:cNvPicPr>
          <p:nvPr/>
        </p:nvPicPr>
        <p:blipFill>
          <a:blip r:embed="rId3" cstate="email">
            <a:extLst>
              <a:ext uri="{28A0092B-C50C-407E-A947-70E740481C1C}">
                <a14:useLocalDpi xmlns="" xmlns:a14="http://schemas.microsoft.com/office/drawing/2010/main" val="0"/>
              </a:ext>
            </a:extLst>
          </a:blip>
          <a:srcRect/>
          <a:stretch>
            <a:fillRect/>
          </a:stretch>
        </p:blipFill>
        <p:spPr bwMode="auto">
          <a:xfrm>
            <a:off x="6548438" y="2125663"/>
            <a:ext cx="735012" cy="3143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95250" name="TextBox 19"/>
          <p:cNvSpPr txBox="1">
            <a:spLocks noChangeArrowheads="1"/>
          </p:cNvSpPr>
          <p:nvPr/>
        </p:nvSpPr>
        <p:spPr bwMode="auto">
          <a:xfrm>
            <a:off x="1335088" y="2430463"/>
            <a:ext cx="1292225" cy="2762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sz="1200" b="1"/>
              <a:t>192.168.11.0/24</a:t>
            </a:r>
            <a:endParaRPr lang="en-CA" b="1"/>
          </a:p>
        </p:txBody>
      </p:sp>
      <p:sp>
        <p:nvSpPr>
          <p:cNvPr id="95251" name="TextBox 20"/>
          <p:cNvSpPr txBox="1">
            <a:spLocks noChangeArrowheads="1"/>
          </p:cNvSpPr>
          <p:nvPr/>
        </p:nvSpPr>
        <p:spPr bwMode="auto">
          <a:xfrm>
            <a:off x="6424613" y="1116013"/>
            <a:ext cx="952500" cy="2778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sz="1200" b="1"/>
              <a:t>10.1.1.0/24</a:t>
            </a:r>
            <a:endParaRPr lang="en-CA" b="1"/>
          </a:p>
        </p:txBody>
      </p:sp>
      <p:sp>
        <p:nvSpPr>
          <p:cNvPr id="95252" name="TextBox 21"/>
          <p:cNvSpPr txBox="1">
            <a:spLocks noChangeArrowheads="1"/>
          </p:cNvSpPr>
          <p:nvPr/>
        </p:nvSpPr>
        <p:spPr bwMode="auto">
          <a:xfrm>
            <a:off x="6434138" y="2414588"/>
            <a:ext cx="952500" cy="2778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sz="1200" b="1"/>
              <a:t>10.1.2.0/24</a:t>
            </a:r>
            <a:endParaRPr lang="en-CA" b="1"/>
          </a:p>
        </p:txBody>
      </p:sp>
      <p:sp>
        <p:nvSpPr>
          <p:cNvPr id="95253" name="TextBox 22"/>
          <p:cNvSpPr txBox="1">
            <a:spLocks noChangeArrowheads="1"/>
          </p:cNvSpPr>
          <p:nvPr/>
        </p:nvSpPr>
        <p:spPr bwMode="auto">
          <a:xfrm>
            <a:off x="3690938" y="1347788"/>
            <a:ext cx="1590675" cy="2778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sz="1200" b="1"/>
              <a:t>209.165.200.224 /30</a:t>
            </a:r>
            <a:endParaRPr lang="en-CA" b="1"/>
          </a:p>
        </p:txBody>
      </p:sp>
      <p:sp>
        <p:nvSpPr>
          <p:cNvPr id="95254" name="TextBox 23"/>
          <p:cNvSpPr txBox="1">
            <a:spLocks noChangeArrowheads="1"/>
          </p:cNvSpPr>
          <p:nvPr/>
        </p:nvSpPr>
        <p:spPr bwMode="auto">
          <a:xfrm>
            <a:off x="4754563" y="1677988"/>
            <a:ext cx="458787" cy="2603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sz="1100"/>
              <a:t>.226</a:t>
            </a:r>
            <a:endParaRPr lang="en-CA" sz="2000"/>
          </a:p>
        </p:txBody>
      </p:sp>
      <p:sp>
        <p:nvSpPr>
          <p:cNvPr id="95255" name="Rectangle 24"/>
          <p:cNvSpPr>
            <a:spLocks noChangeArrowheads="1"/>
          </p:cNvSpPr>
          <p:nvPr/>
        </p:nvSpPr>
        <p:spPr bwMode="auto">
          <a:xfrm>
            <a:off x="1095375" y="1266825"/>
            <a:ext cx="381000" cy="2619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r>
              <a:rPr lang="en-CA" sz="1100"/>
              <a:t>.10</a:t>
            </a:r>
          </a:p>
        </p:txBody>
      </p:sp>
      <p:pic>
        <p:nvPicPr>
          <p:cNvPr id="95256" name="Picture 34"/>
          <p:cNvPicPr>
            <a:picLocks noChangeArrowheads="1"/>
          </p:cNvPicPr>
          <p:nvPr/>
        </p:nvPicPr>
        <p:blipFill>
          <a:blip r:embed="rId5" cstate="email">
            <a:extLst>
              <a:ext uri="{28A0092B-C50C-407E-A947-70E740481C1C}">
                <a14:useLocalDpi xmlns="" xmlns:a14="http://schemas.microsoft.com/office/drawing/2010/main" val="0"/>
              </a:ext>
            </a:extLst>
          </a:blip>
          <a:srcRect/>
          <a:stretch>
            <a:fillRect/>
          </a:stretch>
        </p:blipFill>
        <p:spPr bwMode="auto">
          <a:xfrm>
            <a:off x="698500" y="1323975"/>
            <a:ext cx="498475" cy="4460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27" name="Straight Connector 26"/>
          <p:cNvCxnSpPr>
            <a:stCxn id="95241" idx="1"/>
            <a:endCxn id="95256" idx="3"/>
          </p:cNvCxnSpPr>
          <p:nvPr/>
        </p:nvCxnSpPr>
        <p:spPr bwMode="auto">
          <a:xfrm flipH="1">
            <a:off x="1196975" y="1546225"/>
            <a:ext cx="433388" cy="0"/>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95258" name="Rectangle 27"/>
          <p:cNvSpPr>
            <a:spLocks noChangeArrowheads="1"/>
          </p:cNvSpPr>
          <p:nvPr/>
        </p:nvSpPr>
        <p:spPr bwMode="auto">
          <a:xfrm>
            <a:off x="1095375" y="2011363"/>
            <a:ext cx="381000" cy="2603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r>
              <a:rPr lang="en-CA" sz="1100"/>
              <a:t>.10</a:t>
            </a:r>
          </a:p>
        </p:txBody>
      </p:sp>
      <p:pic>
        <p:nvPicPr>
          <p:cNvPr id="95259" name="Picture 34"/>
          <p:cNvPicPr>
            <a:picLocks noChangeArrowheads="1"/>
          </p:cNvPicPr>
          <p:nvPr/>
        </p:nvPicPr>
        <p:blipFill>
          <a:blip r:embed="rId5" cstate="email">
            <a:extLst>
              <a:ext uri="{28A0092B-C50C-407E-A947-70E740481C1C}">
                <a14:useLocalDpi xmlns="" xmlns:a14="http://schemas.microsoft.com/office/drawing/2010/main" val="0"/>
              </a:ext>
            </a:extLst>
          </a:blip>
          <a:srcRect/>
          <a:stretch>
            <a:fillRect/>
          </a:stretch>
        </p:blipFill>
        <p:spPr bwMode="auto">
          <a:xfrm>
            <a:off x="698500" y="2068513"/>
            <a:ext cx="498475" cy="4460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30" name="Straight Connector 29"/>
          <p:cNvCxnSpPr>
            <a:stCxn id="95243" idx="1"/>
            <a:endCxn id="95259" idx="3"/>
          </p:cNvCxnSpPr>
          <p:nvPr/>
        </p:nvCxnSpPr>
        <p:spPr bwMode="auto">
          <a:xfrm flipH="1">
            <a:off x="1196975" y="2289175"/>
            <a:ext cx="433388" cy="1588"/>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95261" name="Rectangle 30"/>
          <p:cNvSpPr>
            <a:spLocks noChangeArrowheads="1"/>
          </p:cNvSpPr>
          <p:nvPr/>
        </p:nvSpPr>
        <p:spPr bwMode="auto">
          <a:xfrm>
            <a:off x="7394575" y="1274763"/>
            <a:ext cx="381000" cy="2619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r>
              <a:rPr lang="en-CA" sz="1100"/>
              <a:t>.10</a:t>
            </a:r>
          </a:p>
        </p:txBody>
      </p:sp>
      <p:pic>
        <p:nvPicPr>
          <p:cNvPr id="95262" name="Picture 34"/>
          <p:cNvPicPr>
            <a:picLocks noChangeArrowheads="1"/>
          </p:cNvPicPr>
          <p:nvPr/>
        </p:nvPicPr>
        <p:blipFill>
          <a:blip r:embed="rId5" cstate="email">
            <a:extLst>
              <a:ext uri="{28A0092B-C50C-407E-A947-70E740481C1C}">
                <a14:useLocalDpi xmlns="" xmlns:a14="http://schemas.microsoft.com/office/drawing/2010/main" val="0"/>
              </a:ext>
            </a:extLst>
          </a:blip>
          <a:srcRect/>
          <a:stretch>
            <a:fillRect/>
          </a:stretch>
        </p:blipFill>
        <p:spPr bwMode="auto">
          <a:xfrm>
            <a:off x="7678738" y="1327150"/>
            <a:ext cx="498475" cy="4460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95263" name="Rectangle 32"/>
          <p:cNvSpPr>
            <a:spLocks noChangeArrowheads="1"/>
          </p:cNvSpPr>
          <p:nvPr/>
        </p:nvSpPr>
        <p:spPr bwMode="auto">
          <a:xfrm>
            <a:off x="7408863" y="2014538"/>
            <a:ext cx="381000" cy="2603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r>
              <a:rPr lang="en-CA" sz="1100"/>
              <a:t>.10</a:t>
            </a:r>
          </a:p>
        </p:txBody>
      </p:sp>
      <p:pic>
        <p:nvPicPr>
          <p:cNvPr id="95264" name="Picture 33"/>
          <p:cNvPicPr>
            <a:picLocks noChangeArrowheads="1"/>
          </p:cNvPicPr>
          <p:nvPr/>
        </p:nvPicPr>
        <p:blipFill>
          <a:blip r:embed="rId5" cstate="email">
            <a:extLst>
              <a:ext uri="{28A0092B-C50C-407E-A947-70E740481C1C}">
                <a14:useLocalDpi xmlns="" xmlns:a14="http://schemas.microsoft.com/office/drawing/2010/main" val="0"/>
              </a:ext>
            </a:extLst>
          </a:blip>
          <a:srcRect/>
          <a:stretch>
            <a:fillRect/>
          </a:stretch>
        </p:blipFill>
        <p:spPr bwMode="auto">
          <a:xfrm>
            <a:off x="7693025" y="2071688"/>
            <a:ext cx="498475" cy="4460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95265" name="TextBox 34"/>
          <p:cNvSpPr txBox="1">
            <a:spLocks noChangeArrowheads="1"/>
          </p:cNvSpPr>
          <p:nvPr/>
        </p:nvSpPr>
        <p:spPr bwMode="auto">
          <a:xfrm>
            <a:off x="5754688" y="1482725"/>
            <a:ext cx="301625" cy="2619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sz="1100"/>
              <a:t>.1</a:t>
            </a:r>
            <a:endParaRPr lang="en-CA" sz="2000"/>
          </a:p>
        </p:txBody>
      </p:sp>
      <p:sp>
        <p:nvSpPr>
          <p:cNvPr id="95266" name="TextBox 35"/>
          <p:cNvSpPr txBox="1">
            <a:spLocks noChangeArrowheads="1"/>
          </p:cNvSpPr>
          <p:nvPr/>
        </p:nvSpPr>
        <p:spPr bwMode="auto">
          <a:xfrm>
            <a:off x="5761038" y="1998663"/>
            <a:ext cx="303212" cy="2619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sz="1100"/>
              <a:t>.1</a:t>
            </a:r>
            <a:endParaRPr lang="en-CA" sz="2000"/>
          </a:p>
        </p:txBody>
      </p:sp>
      <p:sp>
        <p:nvSpPr>
          <p:cNvPr id="95267" name="TextBox 36"/>
          <p:cNvSpPr txBox="1">
            <a:spLocks noChangeArrowheads="1"/>
          </p:cNvSpPr>
          <p:nvPr/>
        </p:nvSpPr>
        <p:spPr bwMode="auto">
          <a:xfrm>
            <a:off x="2627313" y="1941513"/>
            <a:ext cx="488950" cy="431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pPr algn="r"/>
            <a:r>
              <a:rPr lang="en-CA" sz="1100"/>
              <a:t>.1</a:t>
            </a:r>
          </a:p>
          <a:p>
            <a:pPr algn="r"/>
            <a:r>
              <a:rPr lang="en-CA" sz="1100"/>
              <a:t>G0/1</a:t>
            </a:r>
            <a:endParaRPr lang="en-CA" sz="2000"/>
          </a:p>
        </p:txBody>
      </p:sp>
      <p:sp>
        <p:nvSpPr>
          <p:cNvPr id="95268" name="TextBox 37"/>
          <p:cNvSpPr txBox="1">
            <a:spLocks noChangeArrowheads="1"/>
          </p:cNvSpPr>
          <p:nvPr/>
        </p:nvSpPr>
        <p:spPr bwMode="auto">
          <a:xfrm>
            <a:off x="3665538" y="1711325"/>
            <a:ext cx="592137" cy="4302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sz="1100"/>
              <a:t>.225</a:t>
            </a:r>
          </a:p>
          <a:p>
            <a:r>
              <a:rPr lang="en-CA" sz="1100"/>
              <a:t>S0/0/0</a:t>
            </a:r>
            <a:endParaRPr lang="en-CA" sz="2000"/>
          </a:p>
        </p:txBody>
      </p:sp>
      <p:sp>
        <p:nvSpPr>
          <p:cNvPr id="95269" name="TextBox 38"/>
          <p:cNvSpPr txBox="1">
            <a:spLocks noChangeArrowheads="1"/>
          </p:cNvSpPr>
          <p:nvPr/>
        </p:nvSpPr>
        <p:spPr bwMode="auto">
          <a:xfrm>
            <a:off x="2640013" y="1277938"/>
            <a:ext cx="488950" cy="431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pPr algn="r"/>
            <a:r>
              <a:rPr lang="en-CA" sz="1100"/>
              <a:t>G0/0</a:t>
            </a:r>
          </a:p>
          <a:p>
            <a:pPr algn="r"/>
            <a:r>
              <a:rPr lang="en-CA" sz="1100"/>
              <a:t>.1</a:t>
            </a:r>
            <a:endParaRPr lang="en-CA" sz="2000"/>
          </a:p>
        </p:txBody>
      </p:sp>
      <p:pic>
        <p:nvPicPr>
          <p:cNvPr id="95270" name="Picture 37"/>
          <p:cNvPicPr>
            <a:picLocks noChangeArrowheads="1"/>
          </p:cNvPicPr>
          <p:nvPr/>
        </p:nvPicPr>
        <p:blipFill>
          <a:blip r:embed="rId4" cstate="email">
            <a:extLst>
              <a:ext uri="{28A0092B-C50C-407E-A947-70E740481C1C}">
                <a14:useLocalDpi xmlns="" xmlns:a14="http://schemas.microsoft.com/office/drawing/2010/main" val="0"/>
              </a:ext>
            </a:extLst>
          </a:blip>
          <a:srcRect/>
          <a:stretch>
            <a:fillRect/>
          </a:stretch>
        </p:blipFill>
        <p:spPr bwMode="auto">
          <a:xfrm>
            <a:off x="3022600" y="1633538"/>
            <a:ext cx="693738" cy="4111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95271" name="TextBox 40"/>
          <p:cNvSpPr txBox="1">
            <a:spLocks noChangeArrowheads="1"/>
          </p:cNvSpPr>
          <p:nvPr/>
        </p:nvSpPr>
        <p:spPr bwMode="auto">
          <a:xfrm>
            <a:off x="3187700" y="1808163"/>
            <a:ext cx="381000" cy="2762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sz="1200" b="1">
                <a:solidFill>
                  <a:schemeClr val="bg1"/>
                </a:solidFill>
              </a:rPr>
              <a:t>R1</a:t>
            </a:r>
            <a:endParaRPr lang="en-CA" b="1">
              <a:solidFill>
                <a:schemeClr val="bg1"/>
              </a:solidFill>
            </a:endParaRPr>
          </a:p>
        </p:txBody>
      </p:sp>
      <p:sp>
        <p:nvSpPr>
          <p:cNvPr id="95272" name="Rectangle 41"/>
          <p:cNvSpPr>
            <a:spLocks noChangeArrowheads="1"/>
          </p:cNvSpPr>
          <p:nvPr/>
        </p:nvSpPr>
        <p:spPr bwMode="auto">
          <a:xfrm>
            <a:off x="323850" y="1365250"/>
            <a:ext cx="460375" cy="2619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r>
              <a:rPr lang="en-CA" sz="1100"/>
              <a:t>PC1</a:t>
            </a:r>
          </a:p>
        </p:txBody>
      </p:sp>
      <p:sp>
        <p:nvSpPr>
          <p:cNvPr id="95273" name="Rectangle 42"/>
          <p:cNvSpPr>
            <a:spLocks noChangeArrowheads="1"/>
          </p:cNvSpPr>
          <p:nvPr/>
        </p:nvSpPr>
        <p:spPr bwMode="auto">
          <a:xfrm>
            <a:off x="323850" y="2111375"/>
            <a:ext cx="460375" cy="2619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r>
              <a:rPr lang="en-CA" sz="1100"/>
              <a:t>PC2</a:t>
            </a:r>
          </a:p>
        </p:txBody>
      </p:sp>
      <p:sp>
        <p:nvSpPr>
          <p:cNvPr id="95274" name="TextBox 43"/>
          <p:cNvSpPr txBox="1">
            <a:spLocks noChangeArrowheads="1"/>
          </p:cNvSpPr>
          <p:nvPr/>
        </p:nvSpPr>
        <p:spPr bwMode="auto">
          <a:xfrm>
            <a:off x="4646613" y="2935288"/>
            <a:ext cx="3803650" cy="1166812"/>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pPr algn="l"/>
            <a:r>
              <a:rPr lang="en-CA" sz="1100">
                <a:latin typeface="Courier New" charset="0"/>
                <a:cs typeface="Courier New" charset="0"/>
              </a:rPr>
              <a:t>Router&gt; </a:t>
            </a:r>
            <a:r>
              <a:rPr lang="en-CA" sz="1100" b="1">
                <a:latin typeface="Courier New" charset="0"/>
                <a:cs typeface="Courier New" charset="0"/>
              </a:rPr>
              <a:t>en</a:t>
            </a:r>
          </a:p>
          <a:p>
            <a:pPr algn="l"/>
            <a:r>
              <a:rPr lang="en-CA" sz="1100">
                <a:latin typeface="Courier New" charset="0"/>
                <a:cs typeface="Courier New" charset="0"/>
              </a:rPr>
              <a:t>Router# </a:t>
            </a:r>
            <a:r>
              <a:rPr lang="en-CA" sz="1100" b="1">
                <a:latin typeface="Courier New" charset="0"/>
                <a:cs typeface="Courier New" charset="0"/>
              </a:rPr>
              <a:t>conf t</a:t>
            </a:r>
          </a:p>
          <a:p>
            <a:pPr algn="l"/>
            <a:r>
              <a:rPr lang="en-CA" sz="1100">
                <a:latin typeface="Courier New" charset="0"/>
                <a:cs typeface="Courier New" charset="0"/>
              </a:rPr>
              <a:t>Enter configuration commands, one per line.  End with CNTL/Z.</a:t>
            </a:r>
          </a:p>
          <a:p>
            <a:pPr algn="l"/>
            <a:r>
              <a:rPr lang="en-CA" sz="1100">
                <a:latin typeface="Courier New" charset="0"/>
                <a:cs typeface="Courier New" charset="0"/>
              </a:rPr>
              <a:t>Router(config)# </a:t>
            </a:r>
            <a:r>
              <a:rPr lang="en-CA" sz="1100" b="1">
                <a:latin typeface="Courier New" charset="0"/>
                <a:cs typeface="Courier New" charset="0"/>
              </a:rPr>
              <a:t>ho R1</a:t>
            </a:r>
          </a:p>
          <a:p>
            <a:pPr algn="l"/>
            <a:r>
              <a:rPr lang="en-CA" sz="1100">
                <a:latin typeface="Courier New" charset="0"/>
                <a:cs typeface="Courier New" charset="0"/>
              </a:rPr>
              <a:t>R2(config)#</a:t>
            </a:r>
          </a:p>
        </p:txBody>
      </p:sp>
      <p:cxnSp>
        <p:nvCxnSpPr>
          <p:cNvPr id="45" name="Straight Arrow Connector 44"/>
          <p:cNvCxnSpPr/>
          <p:nvPr/>
        </p:nvCxnSpPr>
        <p:spPr>
          <a:xfrm flipV="1">
            <a:off x="3346450" y="2125663"/>
            <a:ext cx="0" cy="823912"/>
          </a:xfrm>
          <a:prstGeom prst="straightConnector1">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95276" name="TextBox 45"/>
          <p:cNvSpPr txBox="1">
            <a:spLocks noChangeArrowheads="1"/>
          </p:cNvSpPr>
          <p:nvPr/>
        </p:nvSpPr>
        <p:spPr bwMode="auto">
          <a:xfrm>
            <a:off x="4200525" y="3454400"/>
            <a:ext cx="503238" cy="3079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US" sz="1400"/>
              <a:t>OR</a:t>
            </a:r>
          </a:p>
        </p:txBody>
      </p:sp>
      <p:sp>
        <p:nvSpPr>
          <p:cNvPr id="95277" name="TextBox 132"/>
          <p:cNvSpPr txBox="1">
            <a:spLocks noChangeArrowheads="1"/>
          </p:cNvSpPr>
          <p:nvPr/>
        </p:nvSpPr>
        <p:spPr bwMode="auto">
          <a:xfrm>
            <a:off x="446088" y="4181475"/>
            <a:ext cx="3586162" cy="2419350"/>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pPr algn="l"/>
            <a:r>
              <a:rPr lang="en-CA" sz="1100">
                <a:latin typeface="Courier New" charset="0"/>
                <a:cs typeface="Courier New" charset="0"/>
              </a:rPr>
              <a:t>R1(config)# </a:t>
            </a:r>
            <a:r>
              <a:rPr lang="en-CA" sz="1100" b="1">
                <a:latin typeface="Courier New" charset="0"/>
                <a:cs typeface="Courier New" charset="0"/>
              </a:rPr>
              <a:t>enable secret class</a:t>
            </a:r>
          </a:p>
          <a:p>
            <a:pPr algn="l"/>
            <a:r>
              <a:rPr lang="en-CA" sz="1100">
                <a:latin typeface="Courier New" charset="0"/>
                <a:cs typeface="Courier New" charset="0"/>
              </a:rPr>
              <a:t>R1(config)# </a:t>
            </a:r>
          </a:p>
          <a:p>
            <a:pPr algn="l"/>
            <a:r>
              <a:rPr lang="en-CA" sz="1100">
                <a:latin typeface="Courier New" charset="0"/>
                <a:cs typeface="Courier New" charset="0"/>
              </a:rPr>
              <a:t>R1(config)# </a:t>
            </a:r>
            <a:r>
              <a:rPr lang="en-CA" sz="1100" b="1">
                <a:latin typeface="Courier New" charset="0"/>
                <a:cs typeface="Courier New" charset="0"/>
              </a:rPr>
              <a:t>line console 0</a:t>
            </a:r>
          </a:p>
          <a:p>
            <a:pPr algn="l"/>
            <a:r>
              <a:rPr lang="en-CA" sz="1100">
                <a:latin typeface="Courier New" charset="0"/>
                <a:cs typeface="Courier New" charset="0"/>
              </a:rPr>
              <a:t>R1(config-line)# </a:t>
            </a:r>
            <a:r>
              <a:rPr lang="en-CA" sz="1100" b="1">
                <a:latin typeface="Courier New" charset="0"/>
                <a:cs typeface="Courier New" charset="0"/>
              </a:rPr>
              <a:t>password cisco</a:t>
            </a:r>
          </a:p>
          <a:p>
            <a:pPr algn="l"/>
            <a:r>
              <a:rPr lang="en-CA" sz="1100">
                <a:latin typeface="Courier New" charset="0"/>
                <a:cs typeface="Courier New" charset="0"/>
              </a:rPr>
              <a:t>R1(config-line)# </a:t>
            </a:r>
            <a:r>
              <a:rPr lang="en-CA" sz="1100" b="1">
                <a:latin typeface="Courier New" charset="0"/>
                <a:cs typeface="Courier New" charset="0"/>
              </a:rPr>
              <a:t>login</a:t>
            </a:r>
          </a:p>
          <a:p>
            <a:pPr algn="l"/>
            <a:r>
              <a:rPr lang="en-CA" sz="1100">
                <a:latin typeface="Courier New" charset="0"/>
                <a:cs typeface="Courier New" charset="0"/>
              </a:rPr>
              <a:t>R1(config-line)# </a:t>
            </a:r>
            <a:r>
              <a:rPr lang="en-CA" sz="1100" b="1">
                <a:latin typeface="Courier New" charset="0"/>
                <a:cs typeface="Courier New" charset="0"/>
              </a:rPr>
              <a:t>exit</a:t>
            </a:r>
          </a:p>
          <a:p>
            <a:pPr algn="l"/>
            <a:r>
              <a:rPr lang="en-CA" sz="1100">
                <a:latin typeface="Courier New" charset="0"/>
                <a:cs typeface="Courier New" charset="0"/>
              </a:rPr>
              <a:t>R1(config)#</a:t>
            </a:r>
          </a:p>
          <a:p>
            <a:pPr algn="l"/>
            <a:r>
              <a:rPr lang="en-CA" sz="1100">
                <a:latin typeface="Courier New" charset="0"/>
                <a:cs typeface="Courier New" charset="0"/>
              </a:rPr>
              <a:t>R1(config)# </a:t>
            </a:r>
            <a:r>
              <a:rPr lang="en-CA" sz="1100" b="1">
                <a:latin typeface="Courier New" charset="0"/>
                <a:cs typeface="Courier New" charset="0"/>
              </a:rPr>
              <a:t>line vty 0 4</a:t>
            </a:r>
          </a:p>
          <a:p>
            <a:pPr algn="l"/>
            <a:r>
              <a:rPr lang="en-CA" sz="1100">
                <a:latin typeface="Courier New" charset="0"/>
                <a:cs typeface="Courier New" charset="0"/>
              </a:rPr>
              <a:t>R1(config-line)# </a:t>
            </a:r>
            <a:r>
              <a:rPr lang="en-CA" sz="1100" b="1">
                <a:latin typeface="Courier New" charset="0"/>
                <a:cs typeface="Courier New" charset="0"/>
              </a:rPr>
              <a:t>password cisco</a:t>
            </a:r>
          </a:p>
          <a:p>
            <a:pPr algn="l"/>
            <a:r>
              <a:rPr lang="en-CA" sz="1100">
                <a:latin typeface="Courier New" charset="0"/>
                <a:cs typeface="Courier New" charset="0"/>
              </a:rPr>
              <a:t>R1(config-line)# </a:t>
            </a:r>
            <a:r>
              <a:rPr lang="en-CA" sz="1100" b="1">
                <a:latin typeface="Courier New" charset="0"/>
                <a:cs typeface="Courier New" charset="0"/>
              </a:rPr>
              <a:t>login</a:t>
            </a:r>
          </a:p>
          <a:p>
            <a:pPr algn="l"/>
            <a:r>
              <a:rPr lang="en-CA" sz="1100">
                <a:latin typeface="Courier New" charset="0"/>
                <a:cs typeface="Courier New" charset="0"/>
              </a:rPr>
              <a:t>R1(config-line)# </a:t>
            </a:r>
            <a:r>
              <a:rPr lang="en-CA" sz="1100" b="1">
                <a:latin typeface="Courier New" charset="0"/>
                <a:cs typeface="Courier New" charset="0"/>
              </a:rPr>
              <a:t>exit</a:t>
            </a:r>
          </a:p>
          <a:p>
            <a:pPr algn="l"/>
            <a:r>
              <a:rPr lang="en-CA" sz="1100">
                <a:latin typeface="Courier New" charset="0"/>
                <a:cs typeface="Courier New" charset="0"/>
              </a:rPr>
              <a:t>R1(config)# </a:t>
            </a:r>
          </a:p>
          <a:p>
            <a:pPr algn="l"/>
            <a:r>
              <a:rPr lang="en-CA" sz="1100">
                <a:latin typeface="Courier New" charset="0"/>
                <a:cs typeface="Courier New" charset="0"/>
              </a:rPr>
              <a:t>R1(config)# </a:t>
            </a:r>
            <a:r>
              <a:rPr lang="en-CA" sz="1100" b="1">
                <a:latin typeface="Courier New" charset="0"/>
                <a:cs typeface="Courier New" charset="0"/>
              </a:rPr>
              <a:t>service password-encryption</a:t>
            </a:r>
          </a:p>
          <a:p>
            <a:pPr algn="l"/>
            <a:r>
              <a:rPr lang="en-CA" sz="1100">
                <a:latin typeface="Courier New" charset="0"/>
                <a:cs typeface="Courier New" charset="0"/>
              </a:rPr>
              <a:t>R1(config)#</a:t>
            </a:r>
            <a:r>
              <a:rPr lang="en-CA" sz="1100" b="1">
                <a:latin typeface="Courier New" charset="0"/>
                <a:cs typeface="Courier New" charset="0"/>
              </a:rPr>
              <a:t> </a:t>
            </a:r>
          </a:p>
        </p:txBody>
      </p:sp>
      <p:sp>
        <p:nvSpPr>
          <p:cNvPr id="95278" name="TextBox 133"/>
          <p:cNvSpPr txBox="1">
            <a:spLocks noChangeArrowheads="1"/>
          </p:cNvSpPr>
          <p:nvPr/>
        </p:nvSpPr>
        <p:spPr bwMode="auto">
          <a:xfrm>
            <a:off x="4230688" y="4181475"/>
            <a:ext cx="4754562" cy="1584325"/>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pPr algn="l"/>
            <a:r>
              <a:rPr lang="en-CA" sz="1100">
                <a:latin typeface="Courier New" charset="0"/>
                <a:cs typeface="Courier New" charset="0"/>
              </a:rPr>
              <a:t>R1(config)# </a:t>
            </a:r>
            <a:r>
              <a:rPr lang="en-CA" sz="1100" b="1">
                <a:latin typeface="Courier New" charset="0"/>
                <a:cs typeface="Courier New" charset="0"/>
              </a:rPr>
              <a:t>banner motd #</a:t>
            </a:r>
          </a:p>
          <a:p>
            <a:pPr algn="l"/>
            <a:r>
              <a:rPr lang="en-CA" sz="1100">
                <a:latin typeface="Courier New" charset="0"/>
                <a:cs typeface="Courier New" charset="0"/>
              </a:rPr>
              <a:t>Enter TEXT message.  End with the character '#'.</a:t>
            </a:r>
          </a:p>
          <a:p>
            <a:pPr algn="l"/>
            <a:r>
              <a:rPr lang="en-CA" sz="1100">
                <a:latin typeface="Courier New" charset="0"/>
                <a:cs typeface="Courier New" charset="0"/>
              </a:rPr>
              <a:t>    ***********************************************</a:t>
            </a:r>
          </a:p>
          <a:p>
            <a:pPr algn="l"/>
            <a:r>
              <a:rPr lang="en-CA" sz="1100">
                <a:latin typeface="Courier New" charset="0"/>
                <a:cs typeface="Courier New" charset="0"/>
              </a:rPr>
              <a:t>      WARNING: Unauthorized access is prohibited!</a:t>
            </a:r>
          </a:p>
          <a:p>
            <a:pPr algn="l"/>
            <a:r>
              <a:rPr lang="en-CA" sz="1100">
                <a:latin typeface="Courier New" charset="0"/>
                <a:cs typeface="Courier New" charset="0"/>
              </a:rPr>
              <a:t>    ***********************************************</a:t>
            </a:r>
          </a:p>
          <a:p>
            <a:pPr algn="l"/>
            <a:r>
              <a:rPr lang="en-CA" sz="1100">
                <a:latin typeface="Courier New" charset="0"/>
                <a:cs typeface="Courier New" charset="0"/>
              </a:rPr>
              <a:t>#</a:t>
            </a:r>
          </a:p>
          <a:p>
            <a:pPr algn="l"/>
            <a:endParaRPr lang="en-CA" sz="1100">
              <a:latin typeface="Courier New" charset="0"/>
              <a:cs typeface="Courier New" charset="0"/>
            </a:endParaRPr>
          </a:p>
          <a:p>
            <a:pPr algn="l"/>
            <a:r>
              <a:rPr lang="en-CA" sz="1100">
                <a:latin typeface="Courier New" charset="0"/>
                <a:cs typeface="Courier New" charset="0"/>
              </a:rPr>
              <a:t>R1(config)#</a:t>
            </a:r>
            <a:endParaRPr lang="en-CA" sz="1100" b="1">
              <a:latin typeface="Courier New" charset="0"/>
              <a:cs typeface="Courier New" charset="0"/>
            </a:endParaRPr>
          </a:p>
        </p:txBody>
      </p:sp>
      <p:sp>
        <p:nvSpPr>
          <p:cNvPr id="95279" name="TextBox 134"/>
          <p:cNvSpPr txBox="1">
            <a:spLocks noChangeArrowheads="1"/>
          </p:cNvSpPr>
          <p:nvPr/>
        </p:nvSpPr>
        <p:spPr bwMode="auto">
          <a:xfrm>
            <a:off x="4213225" y="5816600"/>
            <a:ext cx="4770438" cy="822325"/>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pPr algn="l"/>
            <a:r>
              <a:rPr lang="en-CA" sz="1100">
                <a:latin typeface="Courier New" charset="0"/>
                <a:cs typeface="Courier New" charset="0"/>
              </a:rPr>
              <a:t>R1# </a:t>
            </a:r>
            <a:r>
              <a:rPr lang="en-CA" sz="1100" b="1">
                <a:latin typeface="Courier New" charset="0"/>
                <a:cs typeface="Courier New" charset="0"/>
              </a:rPr>
              <a:t>copy running-config startup-config </a:t>
            </a:r>
          </a:p>
          <a:p>
            <a:pPr algn="l"/>
            <a:r>
              <a:rPr lang="en-CA" sz="1100">
                <a:latin typeface="Courier New" charset="0"/>
                <a:cs typeface="Courier New" charset="0"/>
              </a:rPr>
              <a:t>Destination filename [startup-config]? </a:t>
            </a:r>
          </a:p>
          <a:p>
            <a:pPr algn="l"/>
            <a:r>
              <a:rPr lang="en-CA" sz="1100">
                <a:latin typeface="Courier New" charset="0"/>
                <a:cs typeface="Courier New" charset="0"/>
              </a:rPr>
              <a:t>Building configuration...</a:t>
            </a:r>
          </a:p>
          <a:p>
            <a:pPr algn="l"/>
            <a:r>
              <a:rPr lang="en-CA" sz="1100">
                <a:latin typeface="Courier New" charset="0"/>
                <a:cs typeface="Courier New" charset="0"/>
              </a:rPr>
              <a:t>[OK]</a:t>
            </a:r>
          </a:p>
          <a:p>
            <a:pPr algn="l"/>
            <a:r>
              <a:rPr lang="en-CA" sz="1100">
                <a:latin typeface="Courier New" charset="0"/>
                <a:cs typeface="Courier New" charset="0"/>
              </a:rPr>
              <a:t>R1#</a:t>
            </a:r>
            <a:endParaRPr lang="en-CA" sz="1100" b="1">
              <a:latin typeface="Courier New" charset="0"/>
              <a:cs typeface="Courier New" charset="0"/>
            </a:endParaRPr>
          </a:p>
        </p:txBody>
      </p:sp>
    </p:spTree>
  </p:cSld>
  <p:clrMapOvr>
    <a:masterClrMapping/>
  </p:clrMapOvr>
  <p:transition spd="med">
    <p:wipe dir="r"/>
  </p:transition>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Rectangle 2"/>
          <p:cNvSpPr>
            <a:spLocks noGrp="1" noChangeArrowheads="1"/>
          </p:cNvSpPr>
          <p:nvPr>
            <p:ph type="title"/>
          </p:nvPr>
        </p:nvSpPr>
        <p:spPr/>
        <p:txBody>
          <a:bodyPr/>
          <a:lstStyle/>
          <a:p>
            <a:pPr eaLnBrk="1" hangingPunct="1"/>
            <a:r>
              <a:rPr lang="en-US">
                <a:latin typeface="Arial" charset="0"/>
              </a:rPr>
              <a:t/>
            </a:r>
            <a:br>
              <a:rPr lang="en-US">
                <a:latin typeface="Arial" charset="0"/>
              </a:rPr>
            </a:br>
            <a:r>
              <a:rPr lang="en-US" sz="1800">
                <a:latin typeface="Arial" charset="0"/>
              </a:rPr>
              <a:t>Configure Interfaces</a:t>
            </a:r>
            <a:br>
              <a:rPr lang="en-US" sz="1800">
                <a:latin typeface="Arial" charset="0"/>
              </a:rPr>
            </a:br>
            <a:r>
              <a:rPr lang="en-US">
                <a:latin typeface="Arial" charset="0"/>
              </a:rPr>
              <a:t>Configure LAN Interfaces</a:t>
            </a:r>
          </a:p>
        </p:txBody>
      </p:sp>
      <p:cxnSp>
        <p:nvCxnSpPr>
          <p:cNvPr id="4" name="Straight Connector 3"/>
          <p:cNvCxnSpPr/>
          <p:nvPr/>
        </p:nvCxnSpPr>
        <p:spPr bwMode="auto">
          <a:xfrm flipH="1">
            <a:off x="5384800" y="1779588"/>
            <a:ext cx="1160463" cy="366712"/>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5" name="Straight Connector 4"/>
          <p:cNvCxnSpPr>
            <a:stCxn id="97296" idx="3"/>
            <a:endCxn id="97311" idx="1"/>
          </p:cNvCxnSpPr>
          <p:nvPr/>
        </p:nvCxnSpPr>
        <p:spPr bwMode="auto">
          <a:xfrm>
            <a:off x="7283450" y="2495550"/>
            <a:ext cx="409575" cy="11113"/>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6" name="Straight Connector 5"/>
          <p:cNvCxnSpPr>
            <a:stCxn id="97293" idx="3"/>
            <a:endCxn id="97309" idx="3"/>
          </p:cNvCxnSpPr>
          <p:nvPr/>
        </p:nvCxnSpPr>
        <p:spPr bwMode="auto">
          <a:xfrm flipV="1">
            <a:off x="7280275" y="1762125"/>
            <a:ext cx="896938" cy="17463"/>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97285" name="Freeform 9"/>
          <p:cNvSpPr>
            <a:spLocks/>
          </p:cNvSpPr>
          <p:nvPr/>
        </p:nvSpPr>
        <p:spPr bwMode="auto">
          <a:xfrm>
            <a:off x="3619500" y="1958975"/>
            <a:ext cx="1595438" cy="173038"/>
          </a:xfrm>
          <a:custGeom>
            <a:avLst/>
            <a:gdLst>
              <a:gd name="T0" fmla="*/ 0 w 2017"/>
              <a:gd name="T1" fmla="*/ 0 h 97"/>
              <a:gd name="T2" fmla="*/ 2147483647 w 2017"/>
              <a:gd name="T3" fmla="*/ 0 h 97"/>
              <a:gd name="T4" fmla="*/ 2147483647 w 2017"/>
              <a:gd name="T5" fmla="*/ 2147483647 h 97"/>
              <a:gd name="T6" fmla="*/ 2147483647 w 2017"/>
              <a:gd name="T7" fmla="*/ 2147483647 h 97"/>
              <a:gd name="T8" fmla="*/ 0 60000 65536"/>
              <a:gd name="T9" fmla="*/ 0 60000 65536"/>
              <a:gd name="T10" fmla="*/ 0 60000 65536"/>
              <a:gd name="T11" fmla="*/ 0 60000 65536"/>
              <a:gd name="T12" fmla="*/ 0 w 2017"/>
              <a:gd name="T13" fmla="*/ 0 h 97"/>
              <a:gd name="T14" fmla="*/ 2017 w 2017"/>
              <a:gd name="T15" fmla="*/ 97 h 97"/>
            </a:gdLst>
            <a:ahLst/>
            <a:cxnLst>
              <a:cxn ang="T8">
                <a:pos x="T0" y="T1"/>
              </a:cxn>
              <a:cxn ang="T9">
                <a:pos x="T2" y="T3"/>
              </a:cxn>
              <a:cxn ang="T10">
                <a:pos x="T4" y="T5"/>
              </a:cxn>
              <a:cxn ang="T11">
                <a:pos x="T6" y="T7"/>
              </a:cxn>
            </a:cxnLst>
            <a:rect l="T12" t="T13" r="T14" b="T15"/>
            <a:pathLst>
              <a:path w="2017" h="97">
                <a:moveTo>
                  <a:pt x="0" y="0"/>
                </a:moveTo>
                <a:lnTo>
                  <a:pt x="1008" y="0"/>
                </a:lnTo>
                <a:lnTo>
                  <a:pt x="912" y="96"/>
                </a:lnTo>
                <a:lnTo>
                  <a:pt x="2016" y="96"/>
                </a:lnTo>
              </a:path>
            </a:pathLst>
          </a:custGeom>
          <a:noFill/>
          <a:ln w="25400" cap="rnd">
            <a:solidFill>
              <a:schemeClr val="accent2"/>
            </a:solidFill>
            <a:round/>
            <a:headEnd type="none" w="sm" len="sm"/>
            <a:tailEnd type="none" w="sm" len="sm"/>
          </a:ln>
          <a:extLst>
            <a:ext uri="{909E8E84-426E-40DD-AFC4-6F175D3DCCD1}">
              <a14:hiddenFill xmlns="" xmlns:a14="http://schemas.microsoft.com/office/drawing/2010/main">
                <a:solidFill>
                  <a:srgbClr val="FFFFFF"/>
                </a:solidFill>
              </a14:hiddenFill>
            </a:ext>
          </a:extLst>
        </p:spPr>
        <p:txBody>
          <a:bodyPr/>
          <a:lstStyle/>
          <a:p>
            <a:endParaRPr lang="en-US"/>
          </a:p>
        </p:txBody>
      </p:sp>
      <p:cxnSp>
        <p:nvCxnSpPr>
          <p:cNvPr id="8" name="Straight Connector 7"/>
          <p:cNvCxnSpPr>
            <a:stCxn id="97290" idx="1"/>
            <a:endCxn id="97318" idx="0"/>
          </p:cNvCxnSpPr>
          <p:nvPr/>
        </p:nvCxnSpPr>
        <p:spPr bwMode="auto">
          <a:xfrm flipV="1">
            <a:off x="1630363" y="2019300"/>
            <a:ext cx="1747837" cy="481013"/>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9" name="Straight Connector 8"/>
          <p:cNvCxnSpPr>
            <a:stCxn id="97288" idx="0"/>
            <a:endCxn id="97318" idx="0"/>
          </p:cNvCxnSpPr>
          <p:nvPr/>
        </p:nvCxnSpPr>
        <p:spPr bwMode="auto">
          <a:xfrm>
            <a:off x="1998663" y="1600200"/>
            <a:ext cx="1379537" cy="419100"/>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pic>
        <p:nvPicPr>
          <p:cNvPr id="97288" name="Picture 41"/>
          <p:cNvPicPr>
            <a:picLocks noChangeAspect="1" noChangeArrowheads="1"/>
          </p:cNvPicPr>
          <p:nvPr/>
        </p:nvPicPr>
        <p:blipFill>
          <a:blip r:embed="rId3" cstate="email">
            <a:extLst>
              <a:ext uri="{28A0092B-C50C-407E-A947-70E740481C1C}">
                <a14:useLocalDpi xmlns="" xmlns:a14="http://schemas.microsoft.com/office/drawing/2010/main" val="0"/>
              </a:ext>
            </a:extLst>
          </a:blip>
          <a:srcRect/>
          <a:stretch>
            <a:fillRect/>
          </a:stretch>
        </p:blipFill>
        <p:spPr bwMode="auto">
          <a:xfrm>
            <a:off x="1630363" y="1600200"/>
            <a:ext cx="735012" cy="3143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97289" name="TextBox 10"/>
          <p:cNvSpPr txBox="1">
            <a:spLocks noChangeArrowheads="1"/>
          </p:cNvSpPr>
          <p:nvPr/>
        </p:nvSpPr>
        <p:spPr bwMode="auto">
          <a:xfrm>
            <a:off x="1427163" y="1303338"/>
            <a:ext cx="1292225" cy="2778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sz="1200" b="1"/>
              <a:t>192.168.10.0/24</a:t>
            </a:r>
            <a:endParaRPr lang="en-CA" b="1"/>
          </a:p>
        </p:txBody>
      </p:sp>
      <p:pic>
        <p:nvPicPr>
          <p:cNvPr id="97290" name="Picture 41"/>
          <p:cNvPicPr>
            <a:picLocks noChangeAspect="1" noChangeArrowheads="1"/>
          </p:cNvPicPr>
          <p:nvPr/>
        </p:nvPicPr>
        <p:blipFill>
          <a:blip r:embed="rId3" cstate="email">
            <a:extLst>
              <a:ext uri="{28A0092B-C50C-407E-A947-70E740481C1C}">
                <a14:useLocalDpi xmlns="" xmlns:a14="http://schemas.microsoft.com/office/drawing/2010/main" val="0"/>
              </a:ext>
            </a:extLst>
          </a:blip>
          <a:srcRect/>
          <a:stretch>
            <a:fillRect/>
          </a:stretch>
        </p:blipFill>
        <p:spPr bwMode="auto">
          <a:xfrm>
            <a:off x="1630363" y="2343150"/>
            <a:ext cx="735012" cy="3143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13" name="Straight Connector 12"/>
          <p:cNvCxnSpPr>
            <a:stCxn id="97296" idx="1"/>
            <a:endCxn id="97295" idx="0"/>
          </p:cNvCxnSpPr>
          <p:nvPr/>
        </p:nvCxnSpPr>
        <p:spPr bwMode="auto">
          <a:xfrm flipH="1" flipV="1">
            <a:off x="5519738" y="2019300"/>
            <a:ext cx="1028700" cy="476250"/>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14" name="Straight Connector 13"/>
          <p:cNvCxnSpPr>
            <a:stCxn id="97293" idx="1"/>
          </p:cNvCxnSpPr>
          <p:nvPr/>
        </p:nvCxnSpPr>
        <p:spPr bwMode="auto">
          <a:xfrm flipH="1">
            <a:off x="5384800" y="1779588"/>
            <a:ext cx="1160463" cy="366712"/>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pic>
        <p:nvPicPr>
          <p:cNvPr id="97293" name="Picture 41"/>
          <p:cNvPicPr>
            <a:picLocks noChangeAspect="1" noChangeArrowheads="1"/>
          </p:cNvPicPr>
          <p:nvPr/>
        </p:nvPicPr>
        <p:blipFill>
          <a:blip r:embed="rId3" cstate="email">
            <a:extLst>
              <a:ext uri="{28A0092B-C50C-407E-A947-70E740481C1C}">
                <a14:useLocalDpi xmlns="" xmlns:a14="http://schemas.microsoft.com/office/drawing/2010/main" val="0"/>
              </a:ext>
            </a:extLst>
          </a:blip>
          <a:srcRect/>
          <a:stretch>
            <a:fillRect/>
          </a:stretch>
        </p:blipFill>
        <p:spPr bwMode="auto">
          <a:xfrm>
            <a:off x="6545263" y="1622425"/>
            <a:ext cx="735012" cy="3143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97294" name="Picture 37"/>
          <p:cNvPicPr>
            <a:picLocks noChangeArrowheads="1"/>
          </p:cNvPicPr>
          <p:nvPr/>
        </p:nvPicPr>
        <p:blipFill>
          <a:blip r:embed="rId4" cstate="email">
            <a:extLst>
              <a:ext uri="{28A0092B-C50C-407E-A947-70E740481C1C}">
                <a14:useLocalDpi xmlns="" xmlns:a14="http://schemas.microsoft.com/office/drawing/2010/main" val="0"/>
              </a:ext>
            </a:extLst>
          </a:blip>
          <a:srcRect/>
          <a:stretch>
            <a:fillRect/>
          </a:stretch>
        </p:blipFill>
        <p:spPr bwMode="auto">
          <a:xfrm>
            <a:off x="5164138" y="1846263"/>
            <a:ext cx="693737" cy="4095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97295" name="TextBox 16"/>
          <p:cNvSpPr txBox="1">
            <a:spLocks noChangeArrowheads="1"/>
          </p:cNvSpPr>
          <p:nvPr/>
        </p:nvSpPr>
        <p:spPr bwMode="auto">
          <a:xfrm>
            <a:off x="5329238" y="2019300"/>
            <a:ext cx="381000" cy="2778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sz="1200" b="1">
                <a:solidFill>
                  <a:schemeClr val="bg1"/>
                </a:solidFill>
              </a:rPr>
              <a:t>R2</a:t>
            </a:r>
            <a:endParaRPr lang="en-CA" b="1">
              <a:solidFill>
                <a:schemeClr val="bg1"/>
              </a:solidFill>
            </a:endParaRPr>
          </a:p>
        </p:txBody>
      </p:sp>
      <p:pic>
        <p:nvPicPr>
          <p:cNvPr id="97296" name="Picture 17"/>
          <p:cNvPicPr>
            <a:picLocks noChangeAspect="1" noChangeArrowheads="1"/>
          </p:cNvPicPr>
          <p:nvPr/>
        </p:nvPicPr>
        <p:blipFill>
          <a:blip r:embed="rId3" cstate="email">
            <a:extLst>
              <a:ext uri="{28A0092B-C50C-407E-A947-70E740481C1C}">
                <a14:useLocalDpi xmlns="" xmlns:a14="http://schemas.microsoft.com/office/drawing/2010/main" val="0"/>
              </a:ext>
            </a:extLst>
          </a:blip>
          <a:srcRect/>
          <a:stretch>
            <a:fillRect/>
          </a:stretch>
        </p:blipFill>
        <p:spPr bwMode="auto">
          <a:xfrm>
            <a:off x="6548438" y="2338388"/>
            <a:ext cx="735012" cy="3143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97297" name="TextBox 18"/>
          <p:cNvSpPr txBox="1">
            <a:spLocks noChangeArrowheads="1"/>
          </p:cNvSpPr>
          <p:nvPr/>
        </p:nvSpPr>
        <p:spPr bwMode="auto">
          <a:xfrm>
            <a:off x="1335088" y="2641600"/>
            <a:ext cx="1292225" cy="2762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sz="1200" b="1"/>
              <a:t>192.168.11.0/24</a:t>
            </a:r>
            <a:endParaRPr lang="en-CA" b="1"/>
          </a:p>
        </p:txBody>
      </p:sp>
      <p:sp>
        <p:nvSpPr>
          <p:cNvPr id="97298" name="TextBox 19"/>
          <p:cNvSpPr txBox="1">
            <a:spLocks noChangeArrowheads="1"/>
          </p:cNvSpPr>
          <p:nvPr/>
        </p:nvSpPr>
        <p:spPr bwMode="auto">
          <a:xfrm>
            <a:off x="6424613" y="1328738"/>
            <a:ext cx="952500" cy="2762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sz="1200" b="1"/>
              <a:t>10.1.1.0/24</a:t>
            </a:r>
            <a:endParaRPr lang="en-CA" b="1"/>
          </a:p>
        </p:txBody>
      </p:sp>
      <p:sp>
        <p:nvSpPr>
          <p:cNvPr id="97299" name="TextBox 20"/>
          <p:cNvSpPr txBox="1">
            <a:spLocks noChangeArrowheads="1"/>
          </p:cNvSpPr>
          <p:nvPr/>
        </p:nvSpPr>
        <p:spPr bwMode="auto">
          <a:xfrm>
            <a:off x="6434138" y="2625725"/>
            <a:ext cx="952500" cy="2778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sz="1200" b="1"/>
              <a:t>10.1.2.0/24</a:t>
            </a:r>
            <a:endParaRPr lang="en-CA" b="1"/>
          </a:p>
        </p:txBody>
      </p:sp>
      <p:sp>
        <p:nvSpPr>
          <p:cNvPr id="97300" name="TextBox 21"/>
          <p:cNvSpPr txBox="1">
            <a:spLocks noChangeArrowheads="1"/>
          </p:cNvSpPr>
          <p:nvPr/>
        </p:nvSpPr>
        <p:spPr bwMode="auto">
          <a:xfrm>
            <a:off x="3690938" y="1560513"/>
            <a:ext cx="1590675" cy="2762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sz="1200" b="1"/>
              <a:t>209.165.200.224 /30</a:t>
            </a:r>
            <a:endParaRPr lang="en-CA" b="1"/>
          </a:p>
        </p:txBody>
      </p:sp>
      <p:sp>
        <p:nvSpPr>
          <p:cNvPr id="97301" name="TextBox 22"/>
          <p:cNvSpPr txBox="1">
            <a:spLocks noChangeArrowheads="1"/>
          </p:cNvSpPr>
          <p:nvPr/>
        </p:nvSpPr>
        <p:spPr bwMode="auto">
          <a:xfrm>
            <a:off x="4754563" y="1889125"/>
            <a:ext cx="458787" cy="2619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sz="1100"/>
              <a:t>.226</a:t>
            </a:r>
            <a:endParaRPr lang="en-CA" sz="2000"/>
          </a:p>
        </p:txBody>
      </p:sp>
      <p:sp>
        <p:nvSpPr>
          <p:cNvPr id="97302" name="Rectangle 23"/>
          <p:cNvSpPr>
            <a:spLocks noChangeArrowheads="1"/>
          </p:cNvSpPr>
          <p:nvPr/>
        </p:nvSpPr>
        <p:spPr bwMode="auto">
          <a:xfrm>
            <a:off x="1095375" y="1477963"/>
            <a:ext cx="381000" cy="2619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r>
              <a:rPr lang="en-CA" sz="1100"/>
              <a:t>.10</a:t>
            </a:r>
          </a:p>
        </p:txBody>
      </p:sp>
      <p:pic>
        <p:nvPicPr>
          <p:cNvPr id="97303" name="Picture 34"/>
          <p:cNvPicPr>
            <a:picLocks noChangeArrowheads="1"/>
          </p:cNvPicPr>
          <p:nvPr/>
        </p:nvPicPr>
        <p:blipFill>
          <a:blip r:embed="rId5" cstate="email">
            <a:extLst>
              <a:ext uri="{28A0092B-C50C-407E-A947-70E740481C1C}">
                <a14:useLocalDpi xmlns="" xmlns:a14="http://schemas.microsoft.com/office/drawing/2010/main" val="0"/>
              </a:ext>
            </a:extLst>
          </a:blip>
          <a:srcRect/>
          <a:stretch>
            <a:fillRect/>
          </a:stretch>
        </p:blipFill>
        <p:spPr bwMode="auto">
          <a:xfrm>
            <a:off x="698500" y="1535113"/>
            <a:ext cx="498475" cy="4476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26" name="Straight Connector 25"/>
          <p:cNvCxnSpPr>
            <a:stCxn id="97288" idx="1"/>
            <a:endCxn id="97303" idx="3"/>
          </p:cNvCxnSpPr>
          <p:nvPr/>
        </p:nvCxnSpPr>
        <p:spPr bwMode="auto">
          <a:xfrm flipH="1">
            <a:off x="1196975" y="1757363"/>
            <a:ext cx="433388" cy="1587"/>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97305" name="Rectangle 26"/>
          <p:cNvSpPr>
            <a:spLocks noChangeArrowheads="1"/>
          </p:cNvSpPr>
          <p:nvPr/>
        </p:nvSpPr>
        <p:spPr bwMode="auto">
          <a:xfrm>
            <a:off x="1095375" y="2222500"/>
            <a:ext cx="381000" cy="2619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r>
              <a:rPr lang="en-CA" sz="1100"/>
              <a:t>.10</a:t>
            </a:r>
          </a:p>
        </p:txBody>
      </p:sp>
      <p:pic>
        <p:nvPicPr>
          <p:cNvPr id="97306" name="Picture 34"/>
          <p:cNvPicPr>
            <a:picLocks noChangeArrowheads="1"/>
          </p:cNvPicPr>
          <p:nvPr/>
        </p:nvPicPr>
        <p:blipFill>
          <a:blip r:embed="rId5" cstate="email">
            <a:extLst>
              <a:ext uri="{28A0092B-C50C-407E-A947-70E740481C1C}">
                <a14:useLocalDpi xmlns="" xmlns:a14="http://schemas.microsoft.com/office/drawing/2010/main" val="0"/>
              </a:ext>
            </a:extLst>
          </a:blip>
          <a:srcRect/>
          <a:stretch>
            <a:fillRect/>
          </a:stretch>
        </p:blipFill>
        <p:spPr bwMode="auto">
          <a:xfrm>
            <a:off x="698500" y="2279650"/>
            <a:ext cx="498475" cy="4460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29" name="Straight Connector 28"/>
          <p:cNvCxnSpPr>
            <a:stCxn id="97290" idx="1"/>
            <a:endCxn id="97306" idx="3"/>
          </p:cNvCxnSpPr>
          <p:nvPr/>
        </p:nvCxnSpPr>
        <p:spPr bwMode="auto">
          <a:xfrm flipH="1">
            <a:off x="1196975" y="2500313"/>
            <a:ext cx="433388" cy="3175"/>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97308" name="Rectangle 29"/>
          <p:cNvSpPr>
            <a:spLocks noChangeArrowheads="1"/>
          </p:cNvSpPr>
          <p:nvPr/>
        </p:nvSpPr>
        <p:spPr bwMode="auto">
          <a:xfrm>
            <a:off x="7394575" y="1487488"/>
            <a:ext cx="381000" cy="2603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r>
              <a:rPr lang="en-CA" sz="1100"/>
              <a:t>.10</a:t>
            </a:r>
          </a:p>
        </p:txBody>
      </p:sp>
      <p:pic>
        <p:nvPicPr>
          <p:cNvPr id="97309" name="Picture 34"/>
          <p:cNvPicPr>
            <a:picLocks noChangeArrowheads="1"/>
          </p:cNvPicPr>
          <p:nvPr/>
        </p:nvPicPr>
        <p:blipFill>
          <a:blip r:embed="rId5" cstate="email">
            <a:extLst>
              <a:ext uri="{28A0092B-C50C-407E-A947-70E740481C1C}">
                <a14:useLocalDpi xmlns="" xmlns:a14="http://schemas.microsoft.com/office/drawing/2010/main" val="0"/>
              </a:ext>
            </a:extLst>
          </a:blip>
          <a:srcRect/>
          <a:stretch>
            <a:fillRect/>
          </a:stretch>
        </p:blipFill>
        <p:spPr bwMode="auto">
          <a:xfrm>
            <a:off x="7678738" y="1538288"/>
            <a:ext cx="498475" cy="4460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97310" name="Rectangle 31"/>
          <p:cNvSpPr>
            <a:spLocks noChangeArrowheads="1"/>
          </p:cNvSpPr>
          <p:nvPr/>
        </p:nvSpPr>
        <p:spPr bwMode="auto">
          <a:xfrm>
            <a:off x="7408863" y="2225675"/>
            <a:ext cx="381000" cy="2619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r>
              <a:rPr lang="en-CA" sz="1100"/>
              <a:t>.10</a:t>
            </a:r>
          </a:p>
        </p:txBody>
      </p:sp>
      <p:pic>
        <p:nvPicPr>
          <p:cNvPr id="97311" name="Picture 34"/>
          <p:cNvPicPr>
            <a:picLocks noChangeArrowheads="1"/>
          </p:cNvPicPr>
          <p:nvPr/>
        </p:nvPicPr>
        <p:blipFill>
          <a:blip r:embed="rId5" cstate="email">
            <a:extLst>
              <a:ext uri="{28A0092B-C50C-407E-A947-70E740481C1C}">
                <a14:useLocalDpi xmlns="" xmlns:a14="http://schemas.microsoft.com/office/drawing/2010/main" val="0"/>
              </a:ext>
            </a:extLst>
          </a:blip>
          <a:srcRect/>
          <a:stretch>
            <a:fillRect/>
          </a:stretch>
        </p:blipFill>
        <p:spPr bwMode="auto">
          <a:xfrm>
            <a:off x="7693025" y="2282825"/>
            <a:ext cx="498475" cy="4460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97312" name="TextBox 33"/>
          <p:cNvSpPr txBox="1">
            <a:spLocks noChangeArrowheads="1"/>
          </p:cNvSpPr>
          <p:nvPr/>
        </p:nvSpPr>
        <p:spPr bwMode="auto">
          <a:xfrm>
            <a:off x="5754688" y="1693863"/>
            <a:ext cx="301625" cy="2619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sz="1100"/>
              <a:t>.1</a:t>
            </a:r>
            <a:endParaRPr lang="en-CA" sz="2000"/>
          </a:p>
        </p:txBody>
      </p:sp>
      <p:sp>
        <p:nvSpPr>
          <p:cNvPr id="97313" name="TextBox 34"/>
          <p:cNvSpPr txBox="1">
            <a:spLocks noChangeArrowheads="1"/>
          </p:cNvSpPr>
          <p:nvPr/>
        </p:nvSpPr>
        <p:spPr bwMode="auto">
          <a:xfrm>
            <a:off x="5761038" y="2209800"/>
            <a:ext cx="303212" cy="2619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sz="1100"/>
              <a:t>.1</a:t>
            </a:r>
            <a:endParaRPr lang="en-CA" sz="2000"/>
          </a:p>
        </p:txBody>
      </p:sp>
      <p:sp>
        <p:nvSpPr>
          <p:cNvPr id="97314" name="TextBox 35"/>
          <p:cNvSpPr txBox="1">
            <a:spLocks noChangeArrowheads="1"/>
          </p:cNvSpPr>
          <p:nvPr/>
        </p:nvSpPr>
        <p:spPr bwMode="auto">
          <a:xfrm>
            <a:off x="2627313" y="2152650"/>
            <a:ext cx="488950" cy="431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pPr algn="r"/>
            <a:r>
              <a:rPr lang="en-CA" sz="1100"/>
              <a:t>.1</a:t>
            </a:r>
          </a:p>
          <a:p>
            <a:pPr algn="r"/>
            <a:r>
              <a:rPr lang="en-CA" sz="1100"/>
              <a:t>G0/1</a:t>
            </a:r>
            <a:endParaRPr lang="en-CA" sz="2000"/>
          </a:p>
        </p:txBody>
      </p:sp>
      <p:sp>
        <p:nvSpPr>
          <p:cNvPr id="97315" name="TextBox 36"/>
          <p:cNvSpPr txBox="1">
            <a:spLocks noChangeArrowheads="1"/>
          </p:cNvSpPr>
          <p:nvPr/>
        </p:nvSpPr>
        <p:spPr bwMode="auto">
          <a:xfrm>
            <a:off x="3665538" y="1922463"/>
            <a:ext cx="592137" cy="4302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sz="1100"/>
              <a:t>.225</a:t>
            </a:r>
          </a:p>
          <a:p>
            <a:r>
              <a:rPr lang="en-CA" sz="1100"/>
              <a:t>S0/0/0</a:t>
            </a:r>
            <a:endParaRPr lang="en-CA" sz="2000"/>
          </a:p>
        </p:txBody>
      </p:sp>
      <p:sp>
        <p:nvSpPr>
          <p:cNvPr id="97316" name="TextBox 37"/>
          <p:cNvSpPr txBox="1">
            <a:spLocks noChangeArrowheads="1"/>
          </p:cNvSpPr>
          <p:nvPr/>
        </p:nvSpPr>
        <p:spPr bwMode="auto">
          <a:xfrm>
            <a:off x="2640013" y="1490663"/>
            <a:ext cx="488950" cy="4302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pPr algn="r"/>
            <a:r>
              <a:rPr lang="en-CA" sz="1100"/>
              <a:t>G0/0</a:t>
            </a:r>
          </a:p>
          <a:p>
            <a:pPr algn="r"/>
            <a:r>
              <a:rPr lang="en-CA" sz="1100"/>
              <a:t>.1</a:t>
            </a:r>
            <a:endParaRPr lang="en-CA" sz="2000"/>
          </a:p>
        </p:txBody>
      </p:sp>
      <p:pic>
        <p:nvPicPr>
          <p:cNvPr id="97317" name="Picture 37"/>
          <p:cNvPicPr>
            <a:picLocks noChangeArrowheads="1"/>
          </p:cNvPicPr>
          <p:nvPr/>
        </p:nvPicPr>
        <p:blipFill>
          <a:blip r:embed="rId4" cstate="email">
            <a:extLst>
              <a:ext uri="{28A0092B-C50C-407E-A947-70E740481C1C}">
                <a14:useLocalDpi xmlns="" xmlns:a14="http://schemas.microsoft.com/office/drawing/2010/main" val="0"/>
              </a:ext>
            </a:extLst>
          </a:blip>
          <a:srcRect/>
          <a:stretch>
            <a:fillRect/>
          </a:stretch>
        </p:blipFill>
        <p:spPr bwMode="auto">
          <a:xfrm>
            <a:off x="3022600" y="1846263"/>
            <a:ext cx="693738" cy="4095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97318" name="TextBox 39"/>
          <p:cNvSpPr txBox="1">
            <a:spLocks noChangeArrowheads="1"/>
          </p:cNvSpPr>
          <p:nvPr/>
        </p:nvSpPr>
        <p:spPr bwMode="auto">
          <a:xfrm>
            <a:off x="3187700" y="2019300"/>
            <a:ext cx="381000" cy="2778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sz="1200" b="1">
                <a:solidFill>
                  <a:schemeClr val="bg1"/>
                </a:solidFill>
              </a:rPr>
              <a:t>R1</a:t>
            </a:r>
            <a:endParaRPr lang="en-CA" b="1">
              <a:solidFill>
                <a:schemeClr val="bg1"/>
              </a:solidFill>
            </a:endParaRPr>
          </a:p>
        </p:txBody>
      </p:sp>
      <p:sp>
        <p:nvSpPr>
          <p:cNvPr id="97319" name="Rectangle 40"/>
          <p:cNvSpPr>
            <a:spLocks noChangeArrowheads="1"/>
          </p:cNvSpPr>
          <p:nvPr/>
        </p:nvSpPr>
        <p:spPr bwMode="auto">
          <a:xfrm>
            <a:off x="323850" y="1577975"/>
            <a:ext cx="460375" cy="2603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r>
              <a:rPr lang="en-CA" sz="1100"/>
              <a:t>PC1</a:t>
            </a:r>
          </a:p>
        </p:txBody>
      </p:sp>
      <p:sp>
        <p:nvSpPr>
          <p:cNvPr id="97320" name="Rectangle 41"/>
          <p:cNvSpPr>
            <a:spLocks noChangeArrowheads="1"/>
          </p:cNvSpPr>
          <p:nvPr/>
        </p:nvSpPr>
        <p:spPr bwMode="auto">
          <a:xfrm>
            <a:off x="323850" y="2324100"/>
            <a:ext cx="460375" cy="2619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r>
              <a:rPr lang="en-CA" sz="1100"/>
              <a:t>PC2</a:t>
            </a:r>
          </a:p>
        </p:txBody>
      </p:sp>
      <p:sp>
        <p:nvSpPr>
          <p:cNvPr id="97321" name="TextBox 42"/>
          <p:cNvSpPr txBox="1">
            <a:spLocks noChangeArrowheads="1"/>
          </p:cNvSpPr>
          <p:nvPr/>
        </p:nvSpPr>
        <p:spPr bwMode="auto">
          <a:xfrm>
            <a:off x="863600" y="3160713"/>
            <a:ext cx="6229350" cy="3382962"/>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pPr algn="l"/>
            <a:r>
              <a:rPr lang="en-CA" sz="1100">
                <a:latin typeface="Courier New" charset="0"/>
                <a:cs typeface="Courier New" charset="0"/>
              </a:rPr>
              <a:t>R1# </a:t>
            </a:r>
            <a:r>
              <a:rPr lang="en-CA" sz="1100" b="1">
                <a:latin typeface="Courier New" charset="0"/>
                <a:cs typeface="Courier New" charset="0"/>
              </a:rPr>
              <a:t>conf t</a:t>
            </a:r>
          </a:p>
          <a:p>
            <a:pPr algn="l"/>
            <a:r>
              <a:rPr lang="en-CA" sz="1100">
                <a:latin typeface="Courier New" charset="0"/>
                <a:cs typeface="Courier New" charset="0"/>
              </a:rPr>
              <a:t>Enter configuration commands, one per line.  End with CNTL/Z.</a:t>
            </a:r>
          </a:p>
          <a:p>
            <a:pPr algn="l"/>
            <a:r>
              <a:rPr lang="en-CA" sz="1100">
                <a:latin typeface="Courier New" charset="0"/>
                <a:cs typeface="Courier New" charset="0"/>
              </a:rPr>
              <a:t>R1(config)# </a:t>
            </a:r>
          </a:p>
          <a:p>
            <a:pPr algn="l"/>
            <a:r>
              <a:rPr lang="en-CA" sz="1100">
                <a:latin typeface="Courier New" charset="0"/>
                <a:cs typeface="Courier New" charset="0"/>
              </a:rPr>
              <a:t>R1(config)# </a:t>
            </a:r>
            <a:r>
              <a:rPr lang="en-CA" sz="1100" b="1">
                <a:latin typeface="Courier New" charset="0"/>
                <a:cs typeface="Courier New" charset="0"/>
              </a:rPr>
              <a:t>interface gigabitethernet 0/0</a:t>
            </a:r>
          </a:p>
          <a:p>
            <a:pPr algn="l"/>
            <a:r>
              <a:rPr lang="en-CA" sz="1100">
                <a:latin typeface="Courier New" charset="0"/>
                <a:cs typeface="Courier New" charset="0"/>
              </a:rPr>
              <a:t>R1(config-if)# </a:t>
            </a:r>
            <a:r>
              <a:rPr lang="en-CA" sz="1100" b="1">
                <a:latin typeface="Courier New" charset="0"/>
                <a:cs typeface="Courier New" charset="0"/>
              </a:rPr>
              <a:t>ip address 192.168.10.1 255.255.255.0</a:t>
            </a:r>
          </a:p>
          <a:p>
            <a:pPr algn="l"/>
            <a:r>
              <a:rPr lang="en-CA" sz="1100">
                <a:latin typeface="Courier New" charset="0"/>
                <a:cs typeface="Courier New" charset="0"/>
              </a:rPr>
              <a:t>R1(config-if)# description Link to LAN-10</a:t>
            </a:r>
          </a:p>
          <a:p>
            <a:pPr algn="l"/>
            <a:r>
              <a:rPr lang="en-CA" sz="1100">
                <a:latin typeface="Courier New" charset="0"/>
                <a:cs typeface="Courier New" charset="0"/>
              </a:rPr>
              <a:t>R1(config-if)# </a:t>
            </a:r>
            <a:r>
              <a:rPr lang="en-CA" sz="1100" b="1">
                <a:latin typeface="Courier New" charset="0"/>
                <a:cs typeface="Courier New" charset="0"/>
              </a:rPr>
              <a:t>no shutdown</a:t>
            </a:r>
          </a:p>
          <a:p>
            <a:pPr algn="l"/>
            <a:r>
              <a:rPr lang="en-CA" sz="1100">
                <a:latin typeface="Courier New" charset="0"/>
                <a:cs typeface="Courier New" charset="0"/>
              </a:rPr>
              <a:t>%LINK-5-CHANGED: Interface GigabitEthernet0/0, changed state to up</a:t>
            </a:r>
          </a:p>
          <a:p>
            <a:pPr algn="l"/>
            <a:r>
              <a:rPr lang="en-CA" sz="1100">
                <a:latin typeface="Courier New" charset="0"/>
                <a:cs typeface="Courier New" charset="0"/>
              </a:rPr>
              <a:t>%LINEPROTO-5-UPDOWN: Line protocol on Interface GigabitEthernet0/0, changed state to up</a:t>
            </a:r>
          </a:p>
          <a:p>
            <a:pPr algn="l"/>
            <a:r>
              <a:rPr lang="en-CA" sz="1100">
                <a:latin typeface="Courier New" charset="0"/>
                <a:cs typeface="Courier New" charset="0"/>
              </a:rPr>
              <a:t>R1(config-if)# </a:t>
            </a:r>
            <a:r>
              <a:rPr lang="en-CA" sz="1100" b="1">
                <a:latin typeface="Courier New" charset="0"/>
                <a:cs typeface="Courier New" charset="0"/>
              </a:rPr>
              <a:t>exit</a:t>
            </a:r>
          </a:p>
          <a:p>
            <a:pPr algn="l"/>
            <a:r>
              <a:rPr lang="en-CA" sz="1100">
                <a:latin typeface="Courier New" charset="0"/>
                <a:cs typeface="Courier New" charset="0"/>
              </a:rPr>
              <a:t>R1(config)# </a:t>
            </a:r>
          </a:p>
          <a:p>
            <a:pPr algn="l"/>
            <a:r>
              <a:rPr lang="en-CA" sz="1100">
                <a:latin typeface="Courier New" charset="0"/>
                <a:cs typeface="Courier New" charset="0"/>
              </a:rPr>
              <a:t>R1(config)# </a:t>
            </a:r>
            <a:r>
              <a:rPr lang="en-CA" sz="1100" b="1">
                <a:latin typeface="Courier New" charset="0"/>
                <a:cs typeface="Courier New" charset="0"/>
              </a:rPr>
              <a:t>int g0/1</a:t>
            </a:r>
          </a:p>
          <a:p>
            <a:pPr algn="l"/>
            <a:r>
              <a:rPr lang="en-CA" sz="1100">
                <a:latin typeface="Courier New" charset="0"/>
                <a:cs typeface="Courier New" charset="0"/>
              </a:rPr>
              <a:t>R1(config-if)# </a:t>
            </a:r>
            <a:r>
              <a:rPr lang="en-CA" sz="1100" b="1">
                <a:latin typeface="Courier New" charset="0"/>
                <a:cs typeface="Courier New" charset="0"/>
              </a:rPr>
              <a:t>ip add 192.168.11.1 255.255.255.0</a:t>
            </a:r>
          </a:p>
          <a:p>
            <a:pPr algn="l"/>
            <a:r>
              <a:rPr lang="en-CA" sz="1100">
                <a:latin typeface="Courier New" charset="0"/>
                <a:cs typeface="Courier New" charset="0"/>
              </a:rPr>
              <a:t>R1(config-if)# des Link to LAN-11</a:t>
            </a:r>
          </a:p>
          <a:p>
            <a:pPr algn="l"/>
            <a:r>
              <a:rPr lang="en-CA" sz="1100">
                <a:latin typeface="Courier New" charset="0"/>
                <a:cs typeface="Courier New" charset="0"/>
              </a:rPr>
              <a:t>R1(config-if)# </a:t>
            </a:r>
            <a:r>
              <a:rPr lang="en-CA" sz="1100" b="1">
                <a:latin typeface="Courier New" charset="0"/>
                <a:cs typeface="Courier New" charset="0"/>
              </a:rPr>
              <a:t>no shut</a:t>
            </a:r>
          </a:p>
          <a:p>
            <a:pPr algn="l"/>
            <a:r>
              <a:rPr lang="en-CA" sz="1100">
                <a:latin typeface="Courier New" charset="0"/>
                <a:cs typeface="Courier New" charset="0"/>
              </a:rPr>
              <a:t>%LINK-5-CHANGED: Interface GigabitEthernet0/1, changed state to up</a:t>
            </a:r>
          </a:p>
          <a:p>
            <a:pPr algn="l"/>
            <a:r>
              <a:rPr lang="en-CA" sz="1100">
                <a:latin typeface="Courier New" charset="0"/>
                <a:cs typeface="Courier New" charset="0"/>
              </a:rPr>
              <a:t>%LINEPROTO-5-UPDOWN: Line protocol on Interface GigabitEthernet0/1, changed state to up</a:t>
            </a:r>
          </a:p>
          <a:p>
            <a:pPr algn="l"/>
            <a:r>
              <a:rPr lang="en-CA" sz="1100">
                <a:latin typeface="Courier New" charset="0"/>
                <a:cs typeface="Courier New" charset="0"/>
              </a:rPr>
              <a:t>R1(config-if)# </a:t>
            </a:r>
            <a:r>
              <a:rPr lang="en-CA" sz="1100" b="1">
                <a:latin typeface="Courier New" charset="0"/>
                <a:cs typeface="Courier New" charset="0"/>
              </a:rPr>
              <a:t>exit</a:t>
            </a:r>
          </a:p>
          <a:p>
            <a:pPr algn="l"/>
            <a:r>
              <a:rPr lang="en-CA" sz="1100">
                <a:latin typeface="Courier New" charset="0"/>
                <a:cs typeface="Courier New" charset="0"/>
              </a:rPr>
              <a:t>R1(config)#</a:t>
            </a:r>
            <a:endParaRPr lang="en-CA" sz="1100" b="1">
              <a:latin typeface="Courier New" charset="0"/>
              <a:cs typeface="Courier New" charset="0"/>
            </a:endParaRPr>
          </a:p>
        </p:txBody>
      </p:sp>
      <p:cxnSp>
        <p:nvCxnSpPr>
          <p:cNvPr id="44" name="Straight Arrow Connector 43"/>
          <p:cNvCxnSpPr/>
          <p:nvPr/>
        </p:nvCxnSpPr>
        <p:spPr>
          <a:xfrm flipV="1">
            <a:off x="3346450" y="2338388"/>
            <a:ext cx="0" cy="822325"/>
          </a:xfrm>
          <a:prstGeom prst="straightConnector1">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med">
    <p:wipe dir="r"/>
  </p:transition>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29" name="Rectangle 2"/>
          <p:cNvSpPr>
            <a:spLocks noGrp="1" noChangeArrowheads="1"/>
          </p:cNvSpPr>
          <p:nvPr>
            <p:ph type="title"/>
          </p:nvPr>
        </p:nvSpPr>
        <p:spPr/>
        <p:txBody>
          <a:bodyPr/>
          <a:lstStyle/>
          <a:p>
            <a:pPr eaLnBrk="1" hangingPunct="1"/>
            <a:r>
              <a:rPr lang="en-US">
                <a:latin typeface="Arial" charset="0"/>
              </a:rPr>
              <a:t/>
            </a:r>
            <a:br>
              <a:rPr lang="en-US">
                <a:latin typeface="Arial" charset="0"/>
              </a:rPr>
            </a:br>
            <a:r>
              <a:rPr lang="en-US" sz="1800">
                <a:latin typeface="Arial" charset="0"/>
              </a:rPr>
              <a:t>Configure Interfaces</a:t>
            </a:r>
            <a:br>
              <a:rPr lang="en-US" sz="1800">
                <a:latin typeface="Arial" charset="0"/>
              </a:rPr>
            </a:br>
            <a:r>
              <a:rPr lang="en-US">
                <a:latin typeface="Arial" charset="0"/>
              </a:rPr>
              <a:t>Verify Interface Configuration</a:t>
            </a:r>
          </a:p>
        </p:txBody>
      </p:sp>
      <p:cxnSp>
        <p:nvCxnSpPr>
          <p:cNvPr id="4" name="Straight Connector 3"/>
          <p:cNvCxnSpPr/>
          <p:nvPr/>
        </p:nvCxnSpPr>
        <p:spPr bwMode="auto">
          <a:xfrm flipH="1">
            <a:off x="5384800" y="1838325"/>
            <a:ext cx="1160463" cy="365125"/>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5" name="Straight Connector 4"/>
          <p:cNvCxnSpPr>
            <a:stCxn id="99344" idx="3"/>
            <a:endCxn id="99359" idx="1"/>
          </p:cNvCxnSpPr>
          <p:nvPr/>
        </p:nvCxnSpPr>
        <p:spPr bwMode="auto">
          <a:xfrm>
            <a:off x="7283450" y="2552700"/>
            <a:ext cx="409575" cy="11113"/>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6" name="Straight Connector 5"/>
          <p:cNvCxnSpPr>
            <a:stCxn id="99341" idx="3"/>
            <a:endCxn id="99357" idx="3"/>
          </p:cNvCxnSpPr>
          <p:nvPr/>
        </p:nvCxnSpPr>
        <p:spPr bwMode="auto">
          <a:xfrm flipV="1">
            <a:off x="7280275" y="1819275"/>
            <a:ext cx="896938" cy="19050"/>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99333" name="Freeform 9"/>
          <p:cNvSpPr>
            <a:spLocks/>
          </p:cNvSpPr>
          <p:nvPr/>
        </p:nvSpPr>
        <p:spPr bwMode="auto">
          <a:xfrm>
            <a:off x="3619500" y="2017713"/>
            <a:ext cx="1595438" cy="173037"/>
          </a:xfrm>
          <a:custGeom>
            <a:avLst/>
            <a:gdLst>
              <a:gd name="T0" fmla="*/ 0 w 2017"/>
              <a:gd name="T1" fmla="*/ 0 h 97"/>
              <a:gd name="T2" fmla="*/ 2147483647 w 2017"/>
              <a:gd name="T3" fmla="*/ 0 h 97"/>
              <a:gd name="T4" fmla="*/ 2147483647 w 2017"/>
              <a:gd name="T5" fmla="*/ 2147483647 h 97"/>
              <a:gd name="T6" fmla="*/ 2147483647 w 2017"/>
              <a:gd name="T7" fmla="*/ 2147483647 h 97"/>
              <a:gd name="T8" fmla="*/ 0 60000 65536"/>
              <a:gd name="T9" fmla="*/ 0 60000 65536"/>
              <a:gd name="T10" fmla="*/ 0 60000 65536"/>
              <a:gd name="T11" fmla="*/ 0 60000 65536"/>
              <a:gd name="T12" fmla="*/ 0 w 2017"/>
              <a:gd name="T13" fmla="*/ 0 h 97"/>
              <a:gd name="T14" fmla="*/ 2017 w 2017"/>
              <a:gd name="T15" fmla="*/ 97 h 97"/>
            </a:gdLst>
            <a:ahLst/>
            <a:cxnLst>
              <a:cxn ang="T8">
                <a:pos x="T0" y="T1"/>
              </a:cxn>
              <a:cxn ang="T9">
                <a:pos x="T2" y="T3"/>
              </a:cxn>
              <a:cxn ang="T10">
                <a:pos x="T4" y="T5"/>
              </a:cxn>
              <a:cxn ang="T11">
                <a:pos x="T6" y="T7"/>
              </a:cxn>
            </a:cxnLst>
            <a:rect l="T12" t="T13" r="T14" b="T15"/>
            <a:pathLst>
              <a:path w="2017" h="97">
                <a:moveTo>
                  <a:pt x="0" y="0"/>
                </a:moveTo>
                <a:lnTo>
                  <a:pt x="1008" y="0"/>
                </a:lnTo>
                <a:lnTo>
                  <a:pt x="912" y="96"/>
                </a:lnTo>
                <a:lnTo>
                  <a:pt x="2016" y="96"/>
                </a:lnTo>
              </a:path>
            </a:pathLst>
          </a:custGeom>
          <a:noFill/>
          <a:ln w="25400" cap="rnd">
            <a:solidFill>
              <a:schemeClr val="accent2"/>
            </a:solidFill>
            <a:round/>
            <a:headEnd type="none" w="sm" len="sm"/>
            <a:tailEnd type="none" w="sm" len="sm"/>
          </a:ln>
          <a:extLst>
            <a:ext uri="{909E8E84-426E-40DD-AFC4-6F175D3DCCD1}">
              <a14:hiddenFill xmlns="" xmlns:a14="http://schemas.microsoft.com/office/drawing/2010/main">
                <a:solidFill>
                  <a:srgbClr val="FFFFFF"/>
                </a:solidFill>
              </a14:hiddenFill>
            </a:ext>
          </a:extLst>
        </p:spPr>
        <p:txBody>
          <a:bodyPr/>
          <a:lstStyle/>
          <a:p>
            <a:endParaRPr lang="en-US"/>
          </a:p>
        </p:txBody>
      </p:sp>
      <p:cxnSp>
        <p:nvCxnSpPr>
          <p:cNvPr id="8" name="Straight Connector 7"/>
          <p:cNvCxnSpPr>
            <a:stCxn id="99338" idx="1"/>
            <a:endCxn id="99366" idx="0"/>
          </p:cNvCxnSpPr>
          <p:nvPr/>
        </p:nvCxnSpPr>
        <p:spPr bwMode="auto">
          <a:xfrm flipV="1">
            <a:off x="1630363" y="2078038"/>
            <a:ext cx="1747837" cy="479425"/>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9" name="Straight Connector 8"/>
          <p:cNvCxnSpPr>
            <a:stCxn id="99336" idx="0"/>
            <a:endCxn id="99366" idx="0"/>
          </p:cNvCxnSpPr>
          <p:nvPr/>
        </p:nvCxnSpPr>
        <p:spPr bwMode="auto">
          <a:xfrm>
            <a:off x="1998663" y="1658938"/>
            <a:ext cx="1379537" cy="419100"/>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pic>
        <p:nvPicPr>
          <p:cNvPr id="99336" name="Picture 41"/>
          <p:cNvPicPr>
            <a:picLocks noChangeAspect="1" noChangeArrowheads="1"/>
          </p:cNvPicPr>
          <p:nvPr/>
        </p:nvPicPr>
        <p:blipFill>
          <a:blip r:embed="rId3" cstate="email">
            <a:extLst>
              <a:ext uri="{28A0092B-C50C-407E-A947-70E740481C1C}">
                <a14:useLocalDpi xmlns="" xmlns:a14="http://schemas.microsoft.com/office/drawing/2010/main" val="0"/>
              </a:ext>
            </a:extLst>
          </a:blip>
          <a:srcRect/>
          <a:stretch>
            <a:fillRect/>
          </a:stretch>
        </p:blipFill>
        <p:spPr bwMode="auto">
          <a:xfrm>
            <a:off x="1630363" y="1658938"/>
            <a:ext cx="735012" cy="3143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99337" name="TextBox 10"/>
          <p:cNvSpPr txBox="1">
            <a:spLocks noChangeArrowheads="1"/>
          </p:cNvSpPr>
          <p:nvPr/>
        </p:nvSpPr>
        <p:spPr bwMode="auto">
          <a:xfrm>
            <a:off x="1427163" y="1362075"/>
            <a:ext cx="1292225" cy="2762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sz="1200" b="1"/>
              <a:t>192.168.10.0/24</a:t>
            </a:r>
            <a:endParaRPr lang="en-CA" b="1"/>
          </a:p>
        </p:txBody>
      </p:sp>
      <p:pic>
        <p:nvPicPr>
          <p:cNvPr id="99338" name="Picture 41"/>
          <p:cNvPicPr>
            <a:picLocks noChangeAspect="1" noChangeArrowheads="1"/>
          </p:cNvPicPr>
          <p:nvPr/>
        </p:nvPicPr>
        <p:blipFill>
          <a:blip r:embed="rId3" cstate="email">
            <a:extLst>
              <a:ext uri="{28A0092B-C50C-407E-A947-70E740481C1C}">
                <a14:useLocalDpi xmlns="" xmlns:a14="http://schemas.microsoft.com/office/drawing/2010/main" val="0"/>
              </a:ext>
            </a:extLst>
          </a:blip>
          <a:srcRect/>
          <a:stretch>
            <a:fillRect/>
          </a:stretch>
        </p:blipFill>
        <p:spPr bwMode="auto">
          <a:xfrm>
            <a:off x="1630363" y="2400300"/>
            <a:ext cx="735012" cy="3143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13" name="Straight Connector 12"/>
          <p:cNvCxnSpPr>
            <a:stCxn id="99344" idx="1"/>
            <a:endCxn id="99343" idx="0"/>
          </p:cNvCxnSpPr>
          <p:nvPr/>
        </p:nvCxnSpPr>
        <p:spPr bwMode="auto">
          <a:xfrm flipH="1" flipV="1">
            <a:off x="5519738" y="2078038"/>
            <a:ext cx="1028700" cy="474662"/>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14" name="Straight Connector 13"/>
          <p:cNvCxnSpPr>
            <a:stCxn id="99341" idx="1"/>
          </p:cNvCxnSpPr>
          <p:nvPr/>
        </p:nvCxnSpPr>
        <p:spPr bwMode="auto">
          <a:xfrm flipH="1">
            <a:off x="5384800" y="1838325"/>
            <a:ext cx="1160463" cy="365125"/>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pic>
        <p:nvPicPr>
          <p:cNvPr id="99341" name="Picture 41"/>
          <p:cNvPicPr>
            <a:picLocks noChangeAspect="1" noChangeArrowheads="1"/>
          </p:cNvPicPr>
          <p:nvPr/>
        </p:nvPicPr>
        <p:blipFill>
          <a:blip r:embed="rId3" cstate="email">
            <a:extLst>
              <a:ext uri="{28A0092B-C50C-407E-A947-70E740481C1C}">
                <a14:useLocalDpi xmlns="" xmlns:a14="http://schemas.microsoft.com/office/drawing/2010/main" val="0"/>
              </a:ext>
            </a:extLst>
          </a:blip>
          <a:srcRect/>
          <a:stretch>
            <a:fillRect/>
          </a:stretch>
        </p:blipFill>
        <p:spPr bwMode="auto">
          <a:xfrm>
            <a:off x="6545263" y="1681163"/>
            <a:ext cx="735012" cy="3143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99342" name="Picture 37"/>
          <p:cNvPicPr>
            <a:picLocks noChangeArrowheads="1"/>
          </p:cNvPicPr>
          <p:nvPr/>
        </p:nvPicPr>
        <p:blipFill>
          <a:blip r:embed="rId4" cstate="email">
            <a:extLst>
              <a:ext uri="{28A0092B-C50C-407E-A947-70E740481C1C}">
                <a14:useLocalDpi xmlns="" xmlns:a14="http://schemas.microsoft.com/office/drawing/2010/main" val="0"/>
              </a:ext>
            </a:extLst>
          </a:blip>
          <a:srcRect/>
          <a:stretch>
            <a:fillRect/>
          </a:stretch>
        </p:blipFill>
        <p:spPr bwMode="auto">
          <a:xfrm>
            <a:off x="5164138" y="1903413"/>
            <a:ext cx="693737" cy="4095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99343" name="TextBox 16"/>
          <p:cNvSpPr txBox="1">
            <a:spLocks noChangeArrowheads="1"/>
          </p:cNvSpPr>
          <p:nvPr/>
        </p:nvSpPr>
        <p:spPr bwMode="auto">
          <a:xfrm>
            <a:off x="5329238" y="2078038"/>
            <a:ext cx="381000" cy="2762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sz="1200" b="1">
                <a:solidFill>
                  <a:schemeClr val="bg1"/>
                </a:solidFill>
              </a:rPr>
              <a:t>R2</a:t>
            </a:r>
            <a:endParaRPr lang="en-CA" b="1">
              <a:solidFill>
                <a:schemeClr val="bg1"/>
              </a:solidFill>
            </a:endParaRPr>
          </a:p>
        </p:txBody>
      </p:sp>
      <p:pic>
        <p:nvPicPr>
          <p:cNvPr id="99344" name="Picture 17"/>
          <p:cNvPicPr>
            <a:picLocks noChangeAspect="1" noChangeArrowheads="1"/>
          </p:cNvPicPr>
          <p:nvPr/>
        </p:nvPicPr>
        <p:blipFill>
          <a:blip r:embed="rId3" cstate="email">
            <a:extLst>
              <a:ext uri="{28A0092B-C50C-407E-A947-70E740481C1C}">
                <a14:useLocalDpi xmlns="" xmlns:a14="http://schemas.microsoft.com/office/drawing/2010/main" val="0"/>
              </a:ext>
            </a:extLst>
          </a:blip>
          <a:srcRect/>
          <a:stretch>
            <a:fillRect/>
          </a:stretch>
        </p:blipFill>
        <p:spPr bwMode="auto">
          <a:xfrm>
            <a:off x="6548438" y="2395538"/>
            <a:ext cx="735012" cy="3143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99345" name="TextBox 18"/>
          <p:cNvSpPr txBox="1">
            <a:spLocks noChangeArrowheads="1"/>
          </p:cNvSpPr>
          <p:nvPr/>
        </p:nvSpPr>
        <p:spPr bwMode="auto">
          <a:xfrm>
            <a:off x="1335088" y="2698750"/>
            <a:ext cx="1292225" cy="2778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sz="1200" b="1"/>
              <a:t>192.168.11.0/24</a:t>
            </a:r>
            <a:endParaRPr lang="en-CA" b="1"/>
          </a:p>
        </p:txBody>
      </p:sp>
      <p:sp>
        <p:nvSpPr>
          <p:cNvPr id="99346" name="TextBox 19"/>
          <p:cNvSpPr txBox="1">
            <a:spLocks noChangeArrowheads="1"/>
          </p:cNvSpPr>
          <p:nvPr/>
        </p:nvSpPr>
        <p:spPr bwMode="auto">
          <a:xfrm>
            <a:off x="6424613" y="1385888"/>
            <a:ext cx="952500" cy="2778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sz="1200" b="1"/>
              <a:t>10.1.1.0/24</a:t>
            </a:r>
            <a:endParaRPr lang="en-CA" b="1"/>
          </a:p>
        </p:txBody>
      </p:sp>
      <p:sp>
        <p:nvSpPr>
          <p:cNvPr id="99347" name="TextBox 20"/>
          <p:cNvSpPr txBox="1">
            <a:spLocks noChangeArrowheads="1"/>
          </p:cNvSpPr>
          <p:nvPr/>
        </p:nvSpPr>
        <p:spPr bwMode="auto">
          <a:xfrm>
            <a:off x="6434138" y="2684463"/>
            <a:ext cx="952500" cy="2762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sz="1200" b="1"/>
              <a:t>10.1.2.0/24</a:t>
            </a:r>
            <a:endParaRPr lang="en-CA" b="1"/>
          </a:p>
        </p:txBody>
      </p:sp>
      <p:sp>
        <p:nvSpPr>
          <p:cNvPr id="99348" name="TextBox 21"/>
          <p:cNvSpPr txBox="1">
            <a:spLocks noChangeArrowheads="1"/>
          </p:cNvSpPr>
          <p:nvPr/>
        </p:nvSpPr>
        <p:spPr bwMode="auto">
          <a:xfrm>
            <a:off x="3690938" y="1617663"/>
            <a:ext cx="1590675" cy="2762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sz="1200" b="1"/>
              <a:t>209.165.200.224 /30</a:t>
            </a:r>
            <a:endParaRPr lang="en-CA" b="1"/>
          </a:p>
        </p:txBody>
      </p:sp>
      <p:sp>
        <p:nvSpPr>
          <p:cNvPr id="99349" name="TextBox 22"/>
          <p:cNvSpPr txBox="1">
            <a:spLocks noChangeArrowheads="1"/>
          </p:cNvSpPr>
          <p:nvPr/>
        </p:nvSpPr>
        <p:spPr bwMode="auto">
          <a:xfrm>
            <a:off x="4754563" y="1946275"/>
            <a:ext cx="458787" cy="2619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sz="1100"/>
              <a:t>.226</a:t>
            </a:r>
            <a:endParaRPr lang="en-CA" sz="2000"/>
          </a:p>
        </p:txBody>
      </p:sp>
      <p:sp>
        <p:nvSpPr>
          <p:cNvPr id="99350" name="Rectangle 23"/>
          <p:cNvSpPr>
            <a:spLocks noChangeArrowheads="1"/>
          </p:cNvSpPr>
          <p:nvPr/>
        </p:nvSpPr>
        <p:spPr bwMode="auto">
          <a:xfrm>
            <a:off x="1095375" y="1536700"/>
            <a:ext cx="381000" cy="2603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r>
              <a:rPr lang="en-CA" sz="1100"/>
              <a:t>.10</a:t>
            </a:r>
          </a:p>
        </p:txBody>
      </p:sp>
      <p:pic>
        <p:nvPicPr>
          <p:cNvPr id="99351" name="Picture 34"/>
          <p:cNvPicPr>
            <a:picLocks noChangeArrowheads="1"/>
          </p:cNvPicPr>
          <p:nvPr/>
        </p:nvPicPr>
        <p:blipFill>
          <a:blip r:embed="rId5" cstate="email">
            <a:extLst>
              <a:ext uri="{28A0092B-C50C-407E-A947-70E740481C1C}">
                <a14:useLocalDpi xmlns="" xmlns:a14="http://schemas.microsoft.com/office/drawing/2010/main" val="0"/>
              </a:ext>
            </a:extLst>
          </a:blip>
          <a:srcRect/>
          <a:stretch>
            <a:fillRect/>
          </a:stretch>
        </p:blipFill>
        <p:spPr bwMode="auto">
          <a:xfrm>
            <a:off x="698500" y="1592263"/>
            <a:ext cx="498475" cy="4476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26" name="Straight Connector 25"/>
          <p:cNvCxnSpPr>
            <a:stCxn id="99336" idx="1"/>
            <a:endCxn id="99351" idx="3"/>
          </p:cNvCxnSpPr>
          <p:nvPr/>
        </p:nvCxnSpPr>
        <p:spPr bwMode="auto">
          <a:xfrm flipH="1">
            <a:off x="1196975" y="1816100"/>
            <a:ext cx="433388" cy="0"/>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99353" name="Rectangle 26"/>
          <p:cNvSpPr>
            <a:spLocks noChangeArrowheads="1"/>
          </p:cNvSpPr>
          <p:nvPr/>
        </p:nvSpPr>
        <p:spPr bwMode="auto">
          <a:xfrm>
            <a:off x="1095375" y="2279650"/>
            <a:ext cx="381000" cy="2619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r>
              <a:rPr lang="en-CA" sz="1100"/>
              <a:t>.10</a:t>
            </a:r>
          </a:p>
        </p:txBody>
      </p:sp>
      <p:pic>
        <p:nvPicPr>
          <p:cNvPr id="99354" name="Picture 34"/>
          <p:cNvPicPr>
            <a:picLocks noChangeArrowheads="1"/>
          </p:cNvPicPr>
          <p:nvPr/>
        </p:nvPicPr>
        <p:blipFill>
          <a:blip r:embed="rId5" cstate="email">
            <a:extLst>
              <a:ext uri="{28A0092B-C50C-407E-A947-70E740481C1C}">
                <a14:useLocalDpi xmlns="" xmlns:a14="http://schemas.microsoft.com/office/drawing/2010/main" val="0"/>
              </a:ext>
            </a:extLst>
          </a:blip>
          <a:srcRect/>
          <a:stretch>
            <a:fillRect/>
          </a:stretch>
        </p:blipFill>
        <p:spPr bwMode="auto">
          <a:xfrm>
            <a:off x="698500" y="2336800"/>
            <a:ext cx="498475" cy="4476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29" name="Straight Connector 28"/>
          <p:cNvCxnSpPr>
            <a:stCxn id="99338" idx="1"/>
            <a:endCxn id="99354" idx="3"/>
          </p:cNvCxnSpPr>
          <p:nvPr/>
        </p:nvCxnSpPr>
        <p:spPr bwMode="auto">
          <a:xfrm flipH="1">
            <a:off x="1196975" y="2557463"/>
            <a:ext cx="433388" cy="3175"/>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99356" name="Rectangle 29"/>
          <p:cNvSpPr>
            <a:spLocks noChangeArrowheads="1"/>
          </p:cNvSpPr>
          <p:nvPr/>
        </p:nvSpPr>
        <p:spPr bwMode="auto">
          <a:xfrm>
            <a:off x="7394575" y="1544638"/>
            <a:ext cx="381000" cy="2619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r>
              <a:rPr lang="en-CA" sz="1100"/>
              <a:t>.10</a:t>
            </a:r>
          </a:p>
        </p:txBody>
      </p:sp>
      <p:pic>
        <p:nvPicPr>
          <p:cNvPr id="99357" name="Picture 34"/>
          <p:cNvPicPr>
            <a:picLocks noChangeArrowheads="1"/>
          </p:cNvPicPr>
          <p:nvPr/>
        </p:nvPicPr>
        <p:blipFill>
          <a:blip r:embed="rId5" cstate="email">
            <a:extLst>
              <a:ext uri="{28A0092B-C50C-407E-A947-70E740481C1C}">
                <a14:useLocalDpi xmlns="" xmlns:a14="http://schemas.microsoft.com/office/drawing/2010/main" val="0"/>
              </a:ext>
            </a:extLst>
          </a:blip>
          <a:srcRect/>
          <a:stretch>
            <a:fillRect/>
          </a:stretch>
        </p:blipFill>
        <p:spPr bwMode="auto">
          <a:xfrm>
            <a:off x="7678738" y="1595438"/>
            <a:ext cx="498475" cy="4476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99358" name="Rectangle 31"/>
          <p:cNvSpPr>
            <a:spLocks noChangeArrowheads="1"/>
          </p:cNvSpPr>
          <p:nvPr/>
        </p:nvSpPr>
        <p:spPr bwMode="auto">
          <a:xfrm>
            <a:off x="7408863" y="2282825"/>
            <a:ext cx="381000" cy="2619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r>
              <a:rPr lang="en-CA" sz="1100"/>
              <a:t>.10</a:t>
            </a:r>
          </a:p>
        </p:txBody>
      </p:sp>
      <p:pic>
        <p:nvPicPr>
          <p:cNvPr id="99359" name="Picture 34"/>
          <p:cNvPicPr>
            <a:picLocks noChangeArrowheads="1"/>
          </p:cNvPicPr>
          <p:nvPr/>
        </p:nvPicPr>
        <p:blipFill>
          <a:blip r:embed="rId5" cstate="email">
            <a:extLst>
              <a:ext uri="{28A0092B-C50C-407E-A947-70E740481C1C}">
                <a14:useLocalDpi xmlns="" xmlns:a14="http://schemas.microsoft.com/office/drawing/2010/main" val="0"/>
              </a:ext>
            </a:extLst>
          </a:blip>
          <a:srcRect/>
          <a:stretch>
            <a:fillRect/>
          </a:stretch>
        </p:blipFill>
        <p:spPr bwMode="auto">
          <a:xfrm>
            <a:off x="7693025" y="2339975"/>
            <a:ext cx="498475" cy="4476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99360" name="TextBox 33"/>
          <p:cNvSpPr txBox="1">
            <a:spLocks noChangeArrowheads="1"/>
          </p:cNvSpPr>
          <p:nvPr/>
        </p:nvSpPr>
        <p:spPr bwMode="auto">
          <a:xfrm>
            <a:off x="5754688" y="1752600"/>
            <a:ext cx="301625" cy="2603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sz="1100"/>
              <a:t>.1</a:t>
            </a:r>
            <a:endParaRPr lang="en-CA" sz="2000"/>
          </a:p>
        </p:txBody>
      </p:sp>
      <p:sp>
        <p:nvSpPr>
          <p:cNvPr id="99361" name="TextBox 34"/>
          <p:cNvSpPr txBox="1">
            <a:spLocks noChangeArrowheads="1"/>
          </p:cNvSpPr>
          <p:nvPr/>
        </p:nvSpPr>
        <p:spPr bwMode="auto">
          <a:xfrm>
            <a:off x="5761038" y="2266950"/>
            <a:ext cx="303212" cy="2619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sz="1100"/>
              <a:t>.1</a:t>
            </a:r>
            <a:endParaRPr lang="en-CA" sz="2000"/>
          </a:p>
        </p:txBody>
      </p:sp>
      <p:sp>
        <p:nvSpPr>
          <p:cNvPr id="99362" name="TextBox 35"/>
          <p:cNvSpPr txBox="1">
            <a:spLocks noChangeArrowheads="1"/>
          </p:cNvSpPr>
          <p:nvPr/>
        </p:nvSpPr>
        <p:spPr bwMode="auto">
          <a:xfrm>
            <a:off x="2627313" y="2211388"/>
            <a:ext cx="488950" cy="4302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pPr algn="r"/>
            <a:r>
              <a:rPr lang="en-CA" sz="1100"/>
              <a:t>.1</a:t>
            </a:r>
          </a:p>
          <a:p>
            <a:pPr algn="r"/>
            <a:r>
              <a:rPr lang="en-CA" sz="1100"/>
              <a:t>G0/1</a:t>
            </a:r>
            <a:endParaRPr lang="en-CA" sz="2000"/>
          </a:p>
        </p:txBody>
      </p:sp>
      <p:sp>
        <p:nvSpPr>
          <p:cNvPr id="99363" name="TextBox 36"/>
          <p:cNvSpPr txBox="1">
            <a:spLocks noChangeArrowheads="1"/>
          </p:cNvSpPr>
          <p:nvPr/>
        </p:nvSpPr>
        <p:spPr bwMode="auto">
          <a:xfrm>
            <a:off x="3665538" y="1979613"/>
            <a:ext cx="592137" cy="431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sz="1100"/>
              <a:t>.225</a:t>
            </a:r>
          </a:p>
          <a:p>
            <a:r>
              <a:rPr lang="en-CA" sz="1100"/>
              <a:t>S0/0/0</a:t>
            </a:r>
            <a:endParaRPr lang="en-CA" sz="2000"/>
          </a:p>
        </p:txBody>
      </p:sp>
      <p:sp>
        <p:nvSpPr>
          <p:cNvPr id="99364" name="TextBox 37"/>
          <p:cNvSpPr txBox="1">
            <a:spLocks noChangeArrowheads="1"/>
          </p:cNvSpPr>
          <p:nvPr/>
        </p:nvSpPr>
        <p:spPr bwMode="auto">
          <a:xfrm>
            <a:off x="2640013" y="1547813"/>
            <a:ext cx="488950" cy="431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pPr algn="r"/>
            <a:r>
              <a:rPr lang="en-CA" sz="1100"/>
              <a:t>G0/0</a:t>
            </a:r>
          </a:p>
          <a:p>
            <a:pPr algn="r"/>
            <a:r>
              <a:rPr lang="en-CA" sz="1100"/>
              <a:t>.1</a:t>
            </a:r>
            <a:endParaRPr lang="en-CA" sz="2000"/>
          </a:p>
        </p:txBody>
      </p:sp>
      <p:pic>
        <p:nvPicPr>
          <p:cNvPr id="99365" name="Picture 37"/>
          <p:cNvPicPr>
            <a:picLocks noChangeArrowheads="1"/>
          </p:cNvPicPr>
          <p:nvPr/>
        </p:nvPicPr>
        <p:blipFill>
          <a:blip r:embed="rId4" cstate="email">
            <a:extLst>
              <a:ext uri="{28A0092B-C50C-407E-A947-70E740481C1C}">
                <a14:useLocalDpi xmlns="" xmlns:a14="http://schemas.microsoft.com/office/drawing/2010/main" val="0"/>
              </a:ext>
            </a:extLst>
          </a:blip>
          <a:srcRect/>
          <a:stretch>
            <a:fillRect/>
          </a:stretch>
        </p:blipFill>
        <p:spPr bwMode="auto">
          <a:xfrm>
            <a:off x="3022600" y="1903413"/>
            <a:ext cx="693738" cy="4095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99366" name="TextBox 39"/>
          <p:cNvSpPr txBox="1">
            <a:spLocks noChangeArrowheads="1"/>
          </p:cNvSpPr>
          <p:nvPr/>
        </p:nvSpPr>
        <p:spPr bwMode="auto">
          <a:xfrm>
            <a:off x="3187700" y="2078038"/>
            <a:ext cx="381000" cy="2762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sz="1200" b="1">
                <a:solidFill>
                  <a:schemeClr val="bg1"/>
                </a:solidFill>
              </a:rPr>
              <a:t>R1</a:t>
            </a:r>
            <a:endParaRPr lang="en-CA" b="1">
              <a:solidFill>
                <a:schemeClr val="bg1"/>
              </a:solidFill>
            </a:endParaRPr>
          </a:p>
        </p:txBody>
      </p:sp>
      <p:sp>
        <p:nvSpPr>
          <p:cNvPr id="99367" name="Rectangle 40"/>
          <p:cNvSpPr>
            <a:spLocks noChangeArrowheads="1"/>
          </p:cNvSpPr>
          <p:nvPr/>
        </p:nvSpPr>
        <p:spPr bwMode="auto">
          <a:xfrm>
            <a:off x="323850" y="1635125"/>
            <a:ext cx="460375" cy="2619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r>
              <a:rPr lang="en-CA" sz="1100"/>
              <a:t>PC1</a:t>
            </a:r>
          </a:p>
        </p:txBody>
      </p:sp>
      <p:sp>
        <p:nvSpPr>
          <p:cNvPr id="99368" name="Rectangle 41"/>
          <p:cNvSpPr>
            <a:spLocks noChangeArrowheads="1"/>
          </p:cNvSpPr>
          <p:nvPr/>
        </p:nvSpPr>
        <p:spPr bwMode="auto">
          <a:xfrm>
            <a:off x="323850" y="2381250"/>
            <a:ext cx="460375" cy="2619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r>
              <a:rPr lang="en-CA" sz="1100"/>
              <a:t>PC2</a:t>
            </a:r>
          </a:p>
        </p:txBody>
      </p:sp>
      <p:sp>
        <p:nvSpPr>
          <p:cNvPr id="99369" name="TextBox 42"/>
          <p:cNvSpPr txBox="1">
            <a:spLocks noChangeArrowheads="1"/>
          </p:cNvSpPr>
          <p:nvPr/>
        </p:nvSpPr>
        <p:spPr bwMode="auto">
          <a:xfrm>
            <a:off x="863600" y="3219450"/>
            <a:ext cx="7078663" cy="3095625"/>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pPr algn="l"/>
            <a:r>
              <a:rPr lang="en-CA" sz="1100">
                <a:latin typeface="Courier New" charset="0"/>
                <a:cs typeface="Courier New" charset="0"/>
              </a:rPr>
              <a:t>R1# </a:t>
            </a:r>
            <a:r>
              <a:rPr lang="en-CA" sz="1100" b="1">
                <a:latin typeface="Courier New" charset="0"/>
                <a:cs typeface="Courier New" charset="0"/>
              </a:rPr>
              <a:t>show ip interface brief</a:t>
            </a:r>
          </a:p>
          <a:p>
            <a:pPr algn="l"/>
            <a:r>
              <a:rPr lang="en-CA" sz="1100">
                <a:latin typeface="Courier New" charset="0"/>
                <a:cs typeface="Courier New" charset="0"/>
              </a:rPr>
              <a:t>Interface              IP-Address      OK? Method Status                Protocol</a:t>
            </a:r>
          </a:p>
          <a:p>
            <a:pPr algn="l"/>
            <a:r>
              <a:rPr lang="en-CA" sz="1100">
                <a:latin typeface="Courier New" charset="0"/>
                <a:cs typeface="Courier New" charset="0"/>
              </a:rPr>
              <a:t> </a:t>
            </a:r>
          </a:p>
          <a:p>
            <a:pPr algn="l"/>
            <a:r>
              <a:rPr lang="en-CA" sz="1100">
                <a:latin typeface="Courier New" charset="0"/>
                <a:cs typeface="Courier New" charset="0"/>
              </a:rPr>
              <a:t>GigabitEthernet0/0     192.168.10.1    YES manual up                    up</a:t>
            </a:r>
          </a:p>
          <a:p>
            <a:pPr algn="l"/>
            <a:r>
              <a:rPr lang="en-CA" sz="1100">
                <a:latin typeface="Courier New" charset="0"/>
                <a:cs typeface="Courier New" charset="0"/>
              </a:rPr>
              <a:t>GigabitEthernet0/1     192.168.11.1    YES manual up                    up</a:t>
            </a:r>
          </a:p>
          <a:p>
            <a:pPr algn="l"/>
            <a:r>
              <a:rPr lang="en-CA" sz="1100">
                <a:latin typeface="Courier New" charset="0"/>
                <a:cs typeface="Courier New" charset="0"/>
              </a:rPr>
              <a:t>Serial0/0/0            209.165.200.225 YES manual up                    up</a:t>
            </a:r>
          </a:p>
          <a:p>
            <a:pPr algn="l"/>
            <a:r>
              <a:rPr lang="en-CA" sz="1100">
                <a:latin typeface="Courier New" charset="0"/>
                <a:cs typeface="Courier New" charset="0"/>
              </a:rPr>
              <a:t>Serial0/0/1            unassigned      YES NVRAM  administratively down down</a:t>
            </a:r>
          </a:p>
          <a:p>
            <a:pPr algn="l"/>
            <a:r>
              <a:rPr lang="en-CA" sz="1100">
                <a:latin typeface="Courier New" charset="0"/>
                <a:cs typeface="Courier New" charset="0"/>
              </a:rPr>
              <a:t>Vlan1                  unassigned      YES NVRAM  administratively down down</a:t>
            </a:r>
          </a:p>
          <a:p>
            <a:pPr algn="l"/>
            <a:r>
              <a:rPr lang="en-CA" sz="1100">
                <a:latin typeface="Courier New" charset="0"/>
                <a:cs typeface="Courier New" charset="0"/>
              </a:rPr>
              <a:t>R1#</a:t>
            </a:r>
          </a:p>
          <a:p>
            <a:pPr algn="l"/>
            <a:r>
              <a:rPr lang="en-CA" sz="1100">
                <a:latin typeface="Courier New" charset="0"/>
                <a:cs typeface="Courier New" charset="0"/>
              </a:rPr>
              <a:t>R1# </a:t>
            </a:r>
            <a:r>
              <a:rPr lang="en-CA" sz="1100" b="1">
                <a:latin typeface="Courier New" charset="0"/>
                <a:cs typeface="Courier New" charset="0"/>
              </a:rPr>
              <a:t>ping 209.165.200.226</a:t>
            </a:r>
          </a:p>
          <a:p>
            <a:pPr algn="l"/>
            <a:endParaRPr lang="en-CA" sz="1100">
              <a:latin typeface="Courier New" charset="0"/>
              <a:cs typeface="Courier New" charset="0"/>
            </a:endParaRPr>
          </a:p>
          <a:p>
            <a:pPr algn="l"/>
            <a:r>
              <a:rPr lang="en-CA" sz="1100">
                <a:latin typeface="Courier New" charset="0"/>
                <a:cs typeface="Courier New" charset="0"/>
              </a:rPr>
              <a:t>Type escape sequence to abort.</a:t>
            </a:r>
          </a:p>
          <a:p>
            <a:pPr algn="l"/>
            <a:r>
              <a:rPr lang="en-CA" sz="1100">
                <a:latin typeface="Courier New" charset="0"/>
                <a:cs typeface="Courier New" charset="0"/>
              </a:rPr>
              <a:t>Sending 5, 100-byte ICMP Echos to 209.165.200.226, timeout is 2 seconds:</a:t>
            </a:r>
          </a:p>
          <a:p>
            <a:pPr algn="l"/>
            <a:r>
              <a:rPr lang="en-CA" sz="1100">
                <a:latin typeface="Courier New" charset="0"/>
                <a:cs typeface="Courier New" charset="0"/>
              </a:rPr>
              <a:t>!!!!!</a:t>
            </a:r>
          </a:p>
          <a:p>
            <a:pPr algn="l"/>
            <a:r>
              <a:rPr lang="en-CA" sz="1100">
                <a:latin typeface="Courier New" charset="0"/>
                <a:cs typeface="Courier New" charset="0"/>
              </a:rPr>
              <a:t>Success rate is 100 percent (5/5), round-trip min/avg/max = 1/2/9 ms</a:t>
            </a:r>
          </a:p>
          <a:p>
            <a:pPr algn="l"/>
            <a:endParaRPr lang="en-CA" sz="1100">
              <a:latin typeface="Courier New" charset="0"/>
              <a:cs typeface="Courier New" charset="0"/>
            </a:endParaRPr>
          </a:p>
          <a:p>
            <a:pPr algn="l"/>
            <a:r>
              <a:rPr lang="en-CA" sz="1100">
                <a:latin typeface="Courier New" charset="0"/>
                <a:cs typeface="Courier New" charset="0"/>
              </a:rPr>
              <a:t>R1#</a:t>
            </a:r>
          </a:p>
          <a:p>
            <a:endParaRPr lang="en-CA" sz="1100">
              <a:latin typeface="Courier New" charset="0"/>
              <a:cs typeface="Courier New" charset="0"/>
            </a:endParaRPr>
          </a:p>
          <a:p>
            <a:endParaRPr lang="en-CA" sz="1100" b="1">
              <a:latin typeface="Courier New" charset="0"/>
              <a:cs typeface="Courier New" charset="0"/>
            </a:endParaRPr>
          </a:p>
        </p:txBody>
      </p:sp>
      <p:cxnSp>
        <p:nvCxnSpPr>
          <p:cNvPr id="44" name="Straight Arrow Connector 43"/>
          <p:cNvCxnSpPr/>
          <p:nvPr/>
        </p:nvCxnSpPr>
        <p:spPr>
          <a:xfrm flipV="1">
            <a:off x="3346450" y="2395538"/>
            <a:ext cx="0" cy="823912"/>
          </a:xfrm>
          <a:prstGeom prst="straightConnector1">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med">
    <p:wipe dir="r"/>
  </p:transition>
  <p:timing>
    <p:tnLst>
      <p:par>
        <p:cTn id="1" dur="indefinite" restart="never" nodeType="tmRoot"/>
      </p:par>
    </p:tnLst>
  </p:timing>
</p:sld>
</file>

<file path=ppt/theme/theme1.xml><?xml version="1.0" encoding="utf-8"?>
<a:theme xmlns:a="http://schemas.openxmlformats.org/drawingml/2006/main" name="PPT-TMPLT-WHT_C">
  <a:themeElements>
    <a:clrScheme name="PPT-TMPLT-WHT_C 1">
      <a:dk1>
        <a:srgbClr val="000000"/>
      </a:dk1>
      <a:lt1>
        <a:srgbClr val="FFFFFF"/>
      </a:lt1>
      <a:dk2>
        <a:srgbClr val="0183B7"/>
      </a:dk2>
      <a:lt2>
        <a:srgbClr val="000000"/>
      </a:lt2>
      <a:accent1>
        <a:srgbClr val="0183B7"/>
      </a:accent1>
      <a:accent2>
        <a:srgbClr val="B21A1A"/>
      </a:accent2>
      <a:accent3>
        <a:srgbClr val="FFFFFF"/>
      </a:accent3>
      <a:accent4>
        <a:srgbClr val="000000"/>
      </a:accent4>
      <a:accent5>
        <a:srgbClr val="AAC1D8"/>
      </a:accent5>
      <a:accent6>
        <a:srgbClr val="A11616"/>
      </a:accent6>
      <a:hlink>
        <a:srgbClr val="83A2CF"/>
      </a:hlink>
      <a:folHlink>
        <a:srgbClr val="EFB525"/>
      </a:folHlink>
    </a:clrScheme>
    <a:fontScheme name="PPT-TMPLT-WHT_C">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82124" tIns="41061" rIns="82124" bIns="41061" numCol="1" anchor="ctr" anchorCtr="0" compatLnSpc="1">
        <a:prstTxWarp prst="textNoShape">
          <a:avLst/>
        </a:prstTxWarp>
        <a:spAutoFit/>
      </a:bodyPr>
      <a:lstStyle>
        <a:defPPr marL="0" marR="0" indent="0" algn="ctr" defTabSz="814388" rtl="0" eaLnBrk="0" fontAlgn="base" latinLnBrk="0" hangingPunct="0">
          <a:lnSpc>
            <a:spcPct val="9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82124" tIns="41061" rIns="82124" bIns="41061" numCol="1" anchor="ctr" anchorCtr="0" compatLnSpc="1">
        <a:prstTxWarp prst="textNoShape">
          <a:avLst/>
        </a:prstTxWarp>
        <a:spAutoFit/>
      </a:bodyPr>
      <a:lstStyle>
        <a:defPPr marL="0" marR="0" indent="0" algn="ctr" defTabSz="814388" rtl="0" eaLnBrk="0" fontAlgn="base" latinLnBrk="0" hangingPunct="0">
          <a:lnSpc>
            <a:spcPct val="9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PPT-TMPLT-WHT_C 1">
        <a:dk1>
          <a:srgbClr val="000000"/>
        </a:dk1>
        <a:lt1>
          <a:srgbClr val="FFFFFF"/>
        </a:lt1>
        <a:dk2>
          <a:srgbClr val="0183B7"/>
        </a:dk2>
        <a:lt2>
          <a:srgbClr val="000000"/>
        </a:lt2>
        <a:accent1>
          <a:srgbClr val="0183B7"/>
        </a:accent1>
        <a:accent2>
          <a:srgbClr val="B21A1A"/>
        </a:accent2>
        <a:accent3>
          <a:srgbClr val="FFFFFF"/>
        </a:accent3>
        <a:accent4>
          <a:srgbClr val="000000"/>
        </a:accent4>
        <a:accent5>
          <a:srgbClr val="AAC1D8"/>
        </a:accent5>
        <a:accent6>
          <a:srgbClr val="A11616"/>
        </a:accent6>
        <a:hlink>
          <a:srgbClr val="83A2CF"/>
        </a:hlink>
        <a:folHlink>
          <a:srgbClr val="EFB525"/>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NetAcad-4F_PPT-WHT_060408">
  <a:themeElements>
    <a:clrScheme name="Oct_2006_Cisco White Template 1">
      <a:dk1>
        <a:srgbClr val="000000"/>
      </a:dk1>
      <a:lt1>
        <a:srgbClr val="FFFFFF"/>
      </a:lt1>
      <a:dk2>
        <a:srgbClr val="0183B7"/>
      </a:dk2>
      <a:lt2>
        <a:srgbClr val="000000"/>
      </a:lt2>
      <a:accent1>
        <a:srgbClr val="0183B7"/>
      </a:accent1>
      <a:accent2>
        <a:srgbClr val="B21A1A"/>
      </a:accent2>
      <a:accent3>
        <a:srgbClr val="FFFFFF"/>
      </a:accent3>
      <a:accent4>
        <a:srgbClr val="000000"/>
      </a:accent4>
      <a:accent5>
        <a:srgbClr val="AAC1D8"/>
      </a:accent5>
      <a:accent6>
        <a:srgbClr val="A11616"/>
      </a:accent6>
      <a:hlink>
        <a:srgbClr val="83A2CF"/>
      </a:hlink>
      <a:folHlink>
        <a:srgbClr val="EFB525"/>
      </a:folHlink>
    </a:clrScheme>
    <a:fontScheme name="Oct_2006_Cisco White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82124" tIns="41061" rIns="82124" bIns="41061" numCol="1" anchor="ctr" anchorCtr="0" compatLnSpc="1">
        <a:prstTxWarp prst="textNoShape">
          <a:avLst/>
        </a:prstTxWarp>
        <a:spAutoFit/>
      </a:bodyPr>
      <a:lstStyle>
        <a:defPPr marL="0" marR="0" indent="0" algn="ctr" defTabSz="814388" rtl="0" eaLnBrk="0" fontAlgn="base" latinLnBrk="0" hangingPunct="0">
          <a:lnSpc>
            <a:spcPct val="9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82124" tIns="41061" rIns="82124" bIns="41061" numCol="1" anchor="ctr" anchorCtr="0" compatLnSpc="1">
        <a:prstTxWarp prst="textNoShape">
          <a:avLst/>
        </a:prstTxWarp>
        <a:spAutoFit/>
      </a:bodyPr>
      <a:lstStyle>
        <a:defPPr marL="0" marR="0" indent="0" algn="ctr" defTabSz="814388" rtl="0" eaLnBrk="0" fontAlgn="base" latinLnBrk="0" hangingPunct="0">
          <a:lnSpc>
            <a:spcPct val="9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Oct_2006_Cisco White Template 1">
        <a:dk1>
          <a:srgbClr val="000000"/>
        </a:dk1>
        <a:lt1>
          <a:srgbClr val="FFFFFF"/>
        </a:lt1>
        <a:dk2>
          <a:srgbClr val="0183B7"/>
        </a:dk2>
        <a:lt2>
          <a:srgbClr val="000000"/>
        </a:lt2>
        <a:accent1>
          <a:srgbClr val="0183B7"/>
        </a:accent1>
        <a:accent2>
          <a:srgbClr val="B21A1A"/>
        </a:accent2>
        <a:accent3>
          <a:srgbClr val="FFFFFF"/>
        </a:accent3>
        <a:accent4>
          <a:srgbClr val="000000"/>
        </a:accent4>
        <a:accent5>
          <a:srgbClr val="AAC1D8"/>
        </a:accent5>
        <a:accent6>
          <a:srgbClr val="A11616"/>
        </a:accent6>
        <a:hlink>
          <a:srgbClr val="83A2CF"/>
        </a:hlink>
        <a:folHlink>
          <a:srgbClr val="EFB525"/>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26408</TotalTime>
  <Pages>28</Pages>
  <Words>3846</Words>
  <Application>Microsoft Office PowerPoint</Application>
  <PresentationFormat>On-screen Show (4:3)</PresentationFormat>
  <Paragraphs>997</Paragraphs>
  <Slides>100</Slides>
  <Notes>100</Notes>
  <HiddenSlides>0</HiddenSlides>
  <MMClips>0</MMClips>
  <ScaleCrop>false</ScaleCrop>
  <HeadingPairs>
    <vt:vector size="4" baseType="variant">
      <vt:variant>
        <vt:lpstr>Theme</vt:lpstr>
      </vt:variant>
      <vt:variant>
        <vt:i4>2</vt:i4>
      </vt:variant>
      <vt:variant>
        <vt:lpstr>Slide Titles</vt:lpstr>
      </vt:variant>
      <vt:variant>
        <vt:i4>100</vt:i4>
      </vt:variant>
    </vt:vector>
  </HeadingPairs>
  <TitlesOfParts>
    <vt:vector size="102" baseType="lpstr">
      <vt:lpstr>PPT-TMPLT-WHT_C</vt:lpstr>
      <vt:lpstr>NetAcad-4F_PPT-WHT_060408</vt:lpstr>
      <vt:lpstr>Network</vt:lpstr>
      <vt:lpstr>Globally Connected Networking Today</vt:lpstr>
      <vt:lpstr>Globally Connected Providing Resources in a Network</vt:lpstr>
      <vt:lpstr>LANs, WANs, and the Internet Network Components</vt:lpstr>
      <vt:lpstr>LANs, WANs, and the Internet Network Components</vt:lpstr>
      <vt:lpstr>LANs, WANs, and the Internet LANs and WANs</vt:lpstr>
      <vt:lpstr>LANs, WANs, and the Internet The Internet, Intranets, and Extranets</vt:lpstr>
      <vt:lpstr>The Network as a Platform Converged Networks</vt:lpstr>
      <vt:lpstr>3.1  Rules of Communication</vt:lpstr>
      <vt:lpstr>The Rules What is Communication?</vt:lpstr>
      <vt:lpstr>The Rules Establishing the Rules</vt:lpstr>
      <vt:lpstr>The Rules Message Encoding</vt:lpstr>
      <vt:lpstr>The Rules Message Formatting and Encapsulation</vt:lpstr>
      <vt:lpstr>The Rules Message Size</vt:lpstr>
      <vt:lpstr>The Rules Message Timing</vt:lpstr>
      <vt:lpstr>The Rules Message Delivery Options</vt:lpstr>
      <vt:lpstr>  Network Protocols and Standards</vt:lpstr>
      <vt:lpstr>Protocols Network Protocols</vt:lpstr>
      <vt:lpstr>Protocols Interaction of Protocols</vt:lpstr>
      <vt:lpstr>Protocol Suites Protocol Suites and Industry Standards</vt:lpstr>
      <vt:lpstr>Protocol Suites Creation of Internet, Development of TCP/IP</vt:lpstr>
      <vt:lpstr>Protocol Suites TCP/IP Protocol Suite and Communication</vt:lpstr>
      <vt:lpstr>Reference Models Benefits of Using a Layered Model</vt:lpstr>
      <vt:lpstr>Reference Models The OSI Reference Model</vt:lpstr>
      <vt:lpstr>Reference Models The TCP/IP Reference Model</vt:lpstr>
      <vt:lpstr>Reference Models Comparing the OSI and TCP/IP Models</vt:lpstr>
      <vt:lpstr>3.3  Moving Data in the Network</vt:lpstr>
      <vt:lpstr>Data Encapsulation Communicating the Messages</vt:lpstr>
      <vt:lpstr>Data Encapsulation Protocol Data Units (PDUs)</vt:lpstr>
      <vt:lpstr>Data Encapsulation Protocol Encapsulation</vt:lpstr>
      <vt:lpstr>Data Encapsulation Protocol De-encapsulation</vt:lpstr>
      <vt:lpstr>Moving Data in the Network Accessing Local Resources</vt:lpstr>
      <vt:lpstr>Accessing Local Resources Communicating with Device / Same Network</vt:lpstr>
      <vt:lpstr>Accessing Local Resources MAC and IP Addresses</vt:lpstr>
      <vt:lpstr>Accessing Remote Resources Default Gateway</vt:lpstr>
      <vt:lpstr>Accessing Remote Resources Communicating Device / Remote Network</vt:lpstr>
      <vt:lpstr> Introduction to ARP</vt:lpstr>
      <vt:lpstr>ARP ARP Functions/Operation</vt:lpstr>
      <vt:lpstr>ARP ARP Operation</vt:lpstr>
      <vt:lpstr> Physical Layer Overview</vt:lpstr>
      <vt:lpstr>Getting it Connected Connecting to the Network</vt:lpstr>
      <vt:lpstr>Getting it Connected Connecting to the Network (cont.)</vt:lpstr>
      <vt:lpstr>Getting it Connected Network Interface Cards</vt:lpstr>
      <vt:lpstr>Fundamental Principles of Layer 1 Physical Layer Fundamental Principles</vt:lpstr>
      <vt:lpstr>Fundamental Principles of Layer 1 Throughput</vt:lpstr>
      <vt:lpstr>Network Media</vt:lpstr>
      <vt:lpstr> Copper Cabling Copper Media</vt:lpstr>
      <vt:lpstr> Copper Cabling UTP Cable</vt:lpstr>
      <vt:lpstr> Copper Cabling STP Cable</vt:lpstr>
      <vt:lpstr> Copper Cabling Coaxial Cable</vt:lpstr>
      <vt:lpstr> UTP Cabling</vt:lpstr>
      <vt:lpstr> UTP Cabling UTP Connectors</vt:lpstr>
      <vt:lpstr> UTP Cabling Types of UTP Cable</vt:lpstr>
      <vt:lpstr> Fiber Optic Cabling Properties of Fiber Optic Cabling</vt:lpstr>
      <vt:lpstr> Fiber Optic Cabling Network Fiber Connectors</vt:lpstr>
      <vt:lpstr> Wireless Media Types of Wireless Media</vt:lpstr>
      <vt:lpstr>Ethernet Frame Attributes Introduction to the Ethernet Frame</vt:lpstr>
      <vt:lpstr>Ethernet Frame Attributes Introduction to the Ethernet Frame (cont.)</vt:lpstr>
      <vt:lpstr>Ethernet MAC End-to-End Connectivity, MAC, and IP (cont.)</vt:lpstr>
      <vt:lpstr>Data Link Frame LAN and WAN Frames</vt:lpstr>
      <vt:lpstr>Network Layer Protocols</vt:lpstr>
      <vt:lpstr>Network Layer in Communication The Network Layer</vt:lpstr>
      <vt:lpstr>Network Layer in Communication Network Layer Protocols</vt:lpstr>
      <vt:lpstr>Slide 64</vt:lpstr>
      <vt:lpstr>Characteristics of the IP protocol IP - Connectionless</vt:lpstr>
      <vt:lpstr>Characteristics of the IP protocol Best Effort Delivery</vt:lpstr>
      <vt:lpstr>Characteristics of the IP protocol IP – Media Independent</vt:lpstr>
      <vt:lpstr>IPv4 Packet Encapsulating IP</vt:lpstr>
      <vt:lpstr>IPv4 Packet IPv4 Packet Header</vt:lpstr>
      <vt:lpstr>IPv4 Packet IPv4 Header Fields</vt:lpstr>
      <vt:lpstr>Unicast Address</vt:lpstr>
      <vt:lpstr> Broadcast MAC Address</vt:lpstr>
      <vt:lpstr> Multicast Address</vt:lpstr>
      <vt:lpstr>IPv4 Packet Sample IPv4 Headers</vt:lpstr>
      <vt:lpstr>Network Layer in Communication Limitations of IPv4</vt:lpstr>
      <vt:lpstr>Network Layer in Communication Introducing IPv6</vt:lpstr>
      <vt:lpstr>IPv6 Packet Encapsulating IPv6</vt:lpstr>
      <vt:lpstr>IPv6 Packet IPv6 Packet Header</vt:lpstr>
      <vt:lpstr>IPv6 Packet Sample IPv6 Header</vt:lpstr>
      <vt:lpstr>Routing</vt:lpstr>
      <vt:lpstr>Host Routing Tables Host Packet Forwarding Decision</vt:lpstr>
      <vt:lpstr>Host Routing Tables Default Gateway</vt:lpstr>
      <vt:lpstr>Router Routing Tables Router Packet Forwarding Decision</vt:lpstr>
      <vt:lpstr>Router Routing Tables IPv4 Router Routing Table</vt:lpstr>
      <vt:lpstr>Router Routing Tables Directly Connected Routing Table Entries</vt:lpstr>
      <vt:lpstr>Router Routing Tables Remote Network Routing Table Entries</vt:lpstr>
      <vt:lpstr>Router Routing Tables Next-Hop Address</vt:lpstr>
      <vt:lpstr>Routers</vt:lpstr>
      <vt:lpstr>Anatomy of a Router A Router is a Computer</vt:lpstr>
      <vt:lpstr>Anatomy of a Router Router CPU and OS</vt:lpstr>
      <vt:lpstr>Anatomy of a Router Router Memory</vt:lpstr>
      <vt:lpstr>Anatomy of a Router Inside a Router</vt:lpstr>
      <vt:lpstr>Anatomy of a Router Router Backplane</vt:lpstr>
      <vt:lpstr>Router Boot-up Bootset Files</vt:lpstr>
      <vt:lpstr>Router Boot-up Show Versions Output</vt:lpstr>
      <vt:lpstr>Configuring a Router</vt:lpstr>
      <vt:lpstr> Configure Initial Settings Router Configuration Steps</vt:lpstr>
      <vt:lpstr> Configure Interfaces Configure LAN Interfaces</vt:lpstr>
      <vt:lpstr> Configure Interfaces Verify Interface Configuration</vt:lpstr>
      <vt:lpstr> Configuring the Default Gateway Default Gateway on a Host</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ITE PC v4.0 Chapter 1</dc:title>
  <dc:creator>Karen Alderson</dc:creator>
  <cp:lastModifiedBy>user</cp:lastModifiedBy>
  <cp:revision>980</cp:revision>
  <cp:lastPrinted>1999-01-27T00:54:54Z</cp:lastPrinted>
  <dcterms:created xsi:type="dcterms:W3CDTF">2006-10-23T15:07:30Z</dcterms:created>
  <dcterms:modified xsi:type="dcterms:W3CDTF">2020-03-04T02:58:12Z</dcterms:modified>
</cp:coreProperties>
</file>